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18" r:id="rId1"/>
    <p:sldMasterId id="2147483720" r:id="rId2"/>
    <p:sldMasterId id="2147483726" r:id="rId3"/>
  </p:sldMasterIdLst>
  <p:notesMasterIdLst>
    <p:notesMasterId r:id="rId38"/>
  </p:notesMasterIdLst>
  <p:sldIdLst>
    <p:sldId id="339" r:id="rId4"/>
    <p:sldId id="340" r:id="rId5"/>
    <p:sldId id="578" r:id="rId6"/>
    <p:sldId id="579" r:id="rId7"/>
    <p:sldId id="581" r:id="rId8"/>
    <p:sldId id="548" r:id="rId9"/>
    <p:sldId id="560" r:id="rId10"/>
    <p:sldId id="558" r:id="rId11"/>
    <p:sldId id="554" r:id="rId12"/>
    <p:sldId id="582" r:id="rId13"/>
    <p:sldId id="561" r:id="rId14"/>
    <p:sldId id="549" r:id="rId15"/>
    <p:sldId id="552" r:id="rId16"/>
    <p:sldId id="567" r:id="rId17"/>
    <p:sldId id="583" r:id="rId18"/>
    <p:sldId id="569" r:id="rId19"/>
    <p:sldId id="584" r:id="rId20"/>
    <p:sldId id="568" r:id="rId21"/>
    <p:sldId id="585" r:id="rId22"/>
    <p:sldId id="589" r:id="rId23"/>
    <p:sldId id="570" r:id="rId24"/>
    <p:sldId id="586" r:id="rId25"/>
    <p:sldId id="564" r:id="rId26"/>
    <p:sldId id="587" r:id="rId27"/>
    <p:sldId id="562" r:id="rId28"/>
    <p:sldId id="588" r:id="rId29"/>
    <p:sldId id="565" r:id="rId30"/>
    <p:sldId id="566" r:id="rId31"/>
    <p:sldId id="525" r:id="rId32"/>
    <p:sldId id="572" r:id="rId33"/>
    <p:sldId id="574" r:id="rId34"/>
    <p:sldId id="573" r:id="rId35"/>
    <p:sldId id="575" r:id="rId36"/>
    <p:sldId id="481" r:id="rId37"/>
  </p:sldIdLst>
  <p:sldSz cx="12192000" cy="6858000"/>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0404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429" autoAdjust="0"/>
    <p:restoredTop sz="77985" autoAdjust="0"/>
  </p:normalViewPr>
  <p:slideViewPr>
    <p:cSldViewPr>
      <p:cViewPr varScale="1">
        <p:scale>
          <a:sx n="115" d="100"/>
          <a:sy n="115" d="100"/>
        </p:scale>
        <p:origin x="462" y="102"/>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notesViewPr>
    <p:cSldViewPr>
      <p:cViewPr varScale="1">
        <p:scale>
          <a:sx n="68" d="100"/>
          <a:sy n="68" d="100"/>
        </p:scale>
        <p:origin x="3053" y="8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presProps" Target="presProps.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tableStyles" Target="tableStyle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3316"/>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73" y="0"/>
            <a:ext cx="2918831" cy="493316"/>
          </a:xfrm>
          <a:prstGeom prst="rect">
            <a:avLst/>
          </a:prstGeom>
        </p:spPr>
        <p:txBody>
          <a:bodyPr vert="horz" lIns="91440" tIns="45720" rIns="91440" bIns="45720" rtlCol="0"/>
          <a:lstStyle>
            <a:lvl1pPr algn="r">
              <a:defRPr sz="1200"/>
            </a:lvl1pPr>
          </a:lstStyle>
          <a:p>
            <a:fld id="{2F370007-17CD-4FC0-94B1-23600E2E6CE5}" type="datetimeFigureOut">
              <a:rPr kumimoji="1" lang="ja-JP" altLang="en-US" smtClean="0"/>
              <a:pPr/>
              <a:t>2021/9/14</a:t>
            </a:fld>
            <a:endParaRPr kumimoji="1" lang="ja-JP" altLang="en-US"/>
          </a:p>
        </p:txBody>
      </p:sp>
      <p:sp>
        <p:nvSpPr>
          <p:cNvPr id="4" name="スライド イメージ プレースホルダー 3"/>
          <p:cNvSpPr>
            <a:spLocks noGrp="1" noRot="1" noChangeAspect="1"/>
          </p:cNvSpPr>
          <p:nvPr>
            <p:ph type="sldImg" idx="2"/>
          </p:nvPr>
        </p:nvSpPr>
        <p:spPr>
          <a:xfrm>
            <a:off x="79375" y="739775"/>
            <a:ext cx="6577013" cy="370046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577" y="4686499"/>
            <a:ext cx="5388610" cy="4439841"/>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371285"/>
            <a:ext cx="2918831" cy="493316"/>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3" y="9371285"/>
            <a:ext cx="2918831" cy="493316"/>
          </a:xfrm>
          <a:prstGeom prst="rect">
            <a:avLst/>
          </a:prstGeom>
        </p:spPr>
        <p:txBody>
          <a:bodyPr vert="horz" lIns="91440" tIns="45720" rIns="91440" bIns="45720" rtlCol="0" anchor="b"/>
          <a:lstStyle>
            <a:lvl1pPr algn="r">
              <a:defRPr sz="1200"/>
            </a:lvl1pPr>
          </a:lstStyle>
          <a:p>
            <a:fld id="{5A2034E0-F472-4332-9607-B0265041F4CF}" type="slidenum">
              <a:rPr kumimoji="1" lang="ja-JP" altLang="en-US" smtClean="0"/>
              <a:pPr/>
              <a:t>‹#›</a:t>
            </a:fld>
            <a:endParaRPr kumimoji="1" lang="ja-JP" altLang="en-US"/>
          </a:p>
        </p:txBody>
      </p:sp>
    </p:spTree>
    <p:extLst>
      <p:ext uri="{BB962C8B-B14F-4D97-AF65-F5344CB8AC3E}">
        <p14:creationId xmlns:p14="http://schemas.microsoft.com/office/powerpoint/2010/main" val="1645381661"/>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9375" y="739775"/>
            <a:ext cx="6577013" cy="3700463"/>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5A2034E0-F472-4332-9607-B0265041F4CF}" type="slidenum">
              <a:rPr lang="ja-JP" altLang="en-US" smtClean="0">
                <a:solidFill>
                  <a:prstClr val="black"/>
                </a:solidFill>
              </a:rPr>
              <a:pPr/>
              <a:t>1</a:t>
            </a:fld>
            <a:endParaRPr lang="ja-JP" altLang="en-US">
              <a:solidFill>
                <a:prstClr val="black"/>
              </a:solidFill>
            </a:endParaRPr>
          </a:p>
        </p:txBody>
      </p:sp>
    </p:spTree>
    <p:extLst>
      <p:ext uri="{BB962C8B-B14F-4D97-AF65-F5344CB8AC3E}">
        <p14:creationId xmlns:p14="http://schemas.microsoft.com/office/powerpoint/2010/main" val="17881928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57E9ED13-0F74-4828-A6D7-8D079BBC0C6C}" type="slidenum">
              <a:rPr lang="en-US" altLang="ja-JP">
                <a:solidFill>
                  <a:prstClr val="black"/>
                </a:solidFill>
              </a:rPr>
              <a:pPr/>
              <a:t>2</a:t>
            </a:fld>
            <a:endParaRPr lang="en-US" altLang="ja-JP">
              <a:solidFill>
                <a:prstClr val="black"/>
              </a:solidFill>
            </a:endParaRPr>
          </a:p>
        </p:txBody>
      </p:sp>
      <p:sp>
        <p:nvSpPr>
          <p:cNvPr id="88065" name="Rectangle 1"/>
          <p:cNvSpPr txBox="1">
            <a:spLocks noGrp="1" noRot="1" noChangeAspect="1" noChangeArrowheads="1"/>
          </p:cNvSpPr>
          <p:nvPr>
            <p:ph type="sldImg"/>
          </p:nvPr>
        </p:nvSpPr>
        <p:spPr bwMode="auto">
          <a:xfrm>
            <a:off x="300038" y="1031875"/>
            <a:ext cx="6132512" cy="34496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88066" name="Text Box 2"/>
          <p:cNvSpPr txBox="1">
            <a:spLocks noGrp="1" noChangeArrowheads="1"/>
          </p:cNvSpPr>
          <p:nvPr>
            <p:ph type="body" idx="1"/>
          </p:nvPr>
        </p:nvSpPr>
        <p:spPr bwMode="auto">
          <a:xfrm>
            <a:off x="929316" y="4702430"/>
            <a:ext cx="4875719" cy="414136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11134" rIns="0" bIns="0"/>
          <a:lstStyle/>
          <a:p>
            <a:pPr marL="189280">
              <a:lnSpc>
                <a:spcPct val="90000"/>
              </a:lnSpc>
              <a:spcBef>
                <a:spcPct val="0"/>
              </a:spcBef>
              <a:tabLst>
                <a:tab pos="393869" algn="l"/>
                <a:tab pos="787737" algn="l"/>
                <a:tab pos="1181606" algn="l"/>
                <a:tab pos="1575474" algn="l"/>
                <a:tab pos="1969343" algn="l"/>
                <a:tab pos="2363211" algn="l"/>
                <a:tab pos="2757079" algn="l"/>
                <a:tab pos="3150947" algn="l"/>
                <a:tab pos="3544816" algn="l"/>
                <a:tab pos="3938684" algn="l"/>
                <a:tab pos="4332553" algn="l"/>
                <a:tab pos="4726421" algn="l"/>
              </a:tabLst>
            </a:pPr>
            <a:endParaRPr lang="ja-JP" altLang="ja-JP" sz="900" dirty="0">
              <a:latin typeface="Meiryo UI" panose="020B0604030504040204" pitchFamily="50" charset="-128"/>
              <a:ea typeface="Meiryo UI" panose="020B0604030504040204" pitchFamily="50"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A2034E0-F472-4332-9607-B0265041F4CF}" type="slidenum">
              <a:rPr kumimoji="1" lang="ja-JP" altLang="en-US" sz="1200" b="0" i="0" u="none" strike="noStrike" kern="1200" cap="none" spc="0" normalizeH="0" baseline="0" noProof="0" smtClean="0">
                <a:ln>
                  <a:noFill/>
                </a:ln>
                <a:solidFill>
                  <a:prstClr val="black"/>
                </a:solidFill>
                <a:effectLst/>
                <a:uLnTx/>
                <a:uFillTx/>
                <a:latin typeface="メイリオ"/>
                <a:ea typeface="メイリオ"/>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1" lang="ja-JP" altLang="en-US" sz="1200" b="0" i="0" u="none" strike="noStrike" kern="1200" cap="none" spc="0" normalizeH="0" baseline="0" noProof="0">
              <a:ln>
                <a:noFill/>
              </a:ln>
              <a:solidFill>
                <a:prstClr val="black"/>
              </a:solidFill>
              <a:effectLst/>
              <a:uLnTx/>
              <a:uFillTx/>
              <a:latin typeface="メイリオ"/>
              <a:ea typeface="メイリオ"/>
              <a:cs typeface="+mn-cs"/>
            </a:endParaRPr>
          </a:p>
        </p:txBody>
      </p:sp>
    </p:spTree>
    <p:extLst>
      <p:ext uri="{BB962C8B-B14F-4D97-AF65-F5344CB8AC3E}">
        <p14:creationId xmlns:p14="http://schemas.microsoft.com/office/powerpoint/2010/main" val="39832839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smtClean="0"/>
              <a:t>本資料の目的ですが、</a:t>
            </a:r>
            <a:r>
              <a:rPr kumimoji="1" lang="ja-JP" altLang="en-US" dirty="0" smtClean="0"/>
              <a:t>システム管理者、運用担当者向けに</a:t>
            </a:r>
            <a:endParaRPr kumimoji="1" lang="en-US" altLang="ja-JP" dirty="0" smtClean="0"/>
          </a:p>
          <a:p>
            <a:r>
              <a:rPr lang="ja-JP" altLang="en-US" dirty="0"/>
              <a:t>・</a:t>
            </a:r>
            <a:r>
              <a:rPr lang="ja-JP" altLang="en-US" dirty="0" smtClean="0"/>
              <a:t>パフォーマンス</a:t>
            </a:r>
            <a:r>
              <a:rPr lang="ja-JP" altLang="en-US" dirty="0"/>
              <a:t>が悪くなった時</a:t>
            </a:r>
            <a:r>
              <a:rPr lang="ja-JP" altLang="en-US" dirty="0" smtClean="0"/>
              <a:t>にどのような順番でどこ</a:t>
            </a:r>
            <a:r>
              <a:rPr lang="ja-JP" altLang="en-US" dirty="0"/>
              <a:t>を</a:t>
            </a:r>
            <a:r>
              <a:rPr lang="ja-JP" altLang="en-US" dirty="0" smtClean="0"/>
              <a:t>見る</a:t>
            </a:r>
            <a:r>
              <a:rPr lang="ja-JP" altLang="en-US" dirty="0"/>
              <a:t>の</a:t>
            </a:r>
            <a:r>
              <a:rPr lang="ja-JP" altLang="en-US" dirty="0" smtClean="0"/>
              <a:t>か</a:t>
            </a:r>
            <a:endParaRPr lang="en-US" altLang="ja-JP" dirty="0" smtClean="0"/>
          </a:p>
          <a:p>
            <a:r>
              <a:rPr lang="ja-JP" altLang="en-US" dirty="0"/>
              <a:t>・</a:t>
            </a:r>
            <a:r>
              <a:rPr kumimoji="1" lang="ja-JP" altLang="en-US" dirty="0" smtClean="0"/>
              <a:t>安定稼働のためにできることは何か</a:t>
            </a:r>
            <a:r>
              <a:rPr kumimoji="1" lang="en-US" altLang="ja-JP" dirty="0" smtClean="0"/>
              <a:t/>
            </a:r>
            <a:br>
              <a:rPr kumimoji="1" lang="en-US" altLang="ja-JP" dirty="0" smtClean="0"/>
            </a:br>
            <a:r>
              <a:rPr kumimoji="1" lang="ja-JP" altLang="en-US" dirty="0" smtClean="0"/>
              <a:t>を理解いただくことを目的としています。</a:t>
            </a:r>
            <a:endParaRPr kumimoji="1" lang="en-US" altLang="ja-JP"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A2034E0-F472-4332-9607-B0265041F4CF}" type="slidenum">
              <a:rPr kumimoji="1" lang="ja-JP" altLang="en-US" sz="1200" b="0" i="0" u="none" strike="noStrike" kern="1200" cap="none" spc="0" normalizeH="0" baseline="0" noProof="0" smtClean="0">
                <a:ln>
                  <a:noFill/>
                </a:ln>
                <a:solidFill>
                  <a:prstClr val="black"/>
                </a:solidFill>
                <a:effectLst/>
                <a:uLnTx/>
                <a:uFillTx/>
                <a:latin typeface="メイリオ"/>
                <a:ea typeface="メイリオ"/>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1" lang="ja-JP" altLang="en-US" sz="1200" b="0" i="0" u="none" strike="noStrike" kern="1200" cap="none" spc="0" normalizeH="0" baseline="0" noProof="0">
              <a:ln>
                <a:noFill/>
              </a:ln>
              <a:solidFill>
                <a:prstClr val="black"/>
              </a:solidFill>
              <a:effectLst/>
              <a:uLnTx/>
              <a:uFillTx/>
              <a:latin typeface="メイリオ"/>
              <a:ea typeface="メイリオ"/>
              <a:cs typeface="+mn-cs"/>
            </a:endParaRPr>
          </a:p>
        </p:txBody>
      </p:sp>
    </p:spTree>
    <p:extLst>
      <p:ext uri="{BB962C8B-B14F-4D97-AF65-F5344CB8AC3E}">
        <p14:creationId xmlns:p14="http://schemas.microsoft.com/office/powerpoint/2010/main" val="17983462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067936FA-7219-49ED-90FB-C18E99A26DF1}" type="slidenum">
              <a:rPr lang="en-US" altLang="ja-JP">
                <a:solidFill>
                  <a:prstClr val="black"/>
                </a:solidFill>
              </a:rPr>
              <a:pPr/>
              <a:t>11</a:t>
            </a:fld>
            <a:endParaRPr lang="en-US" altLang="ja-JP">
              <a:solidFill>
                <a:prstClr val="black"/>
              </a:solidFill>
            </a:endParaRPr>
          </a:p>
        </p:txBody>
      </p:sp>
      <p:sp>
        <p:nvSpPr>
          <p:cNvPr id="89089" name="Rectangle 1"/>
          <p:cNvSpPr txBox="1">
            <a:spLocks noGrp="1" noRot="1" noChangeAspect="1" noChangeArrowheads="1"/>
          </p:cNvSpPr>
          <p:nvPr>
            <p:ph type="sldImg"/>
          </p:nvPr>
        </p:nvSpPr>
        <p:spPr bwMode="auto">
          <a:xfrm>
            <a:off x="300038" y="1031875"/>
            <a:ext cx="6132512" cy="34496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89090" name="Rectangle 2"/>
          <p:cNvSpPr txBox="1">
            <a:spLocks noGrp="1" noChangeArrowheads="1"/>
          </p:cNvSpPr>
          <p:nvPr>
            <p:ph type="body" idx="1"/>
          </p:nvPr>
        </p:nvSpPr>
        <p:spPr bwMode="auto">
          <a:xfrm>
            <a:off x="929316" y="4702430"/>
            <a:ext cx="4875719" cy="4139896"/>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ja-JP" altLang="ja-JP"/>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067936FA-7219-49ED-90FB-C18E99A26DF1}" type="slidenum">
              <a:rPr lang="en-US" altLang="ja-JP">
                <a:solidFill>
                  <a:prstClr val="black"/>
                </a:solidFill>
              </a:rPr>
              <a:pPr/>
              <a:t>29</a:t>
            </a:fld>
            <a:endParaRPr lang="en-US" altLang="ja-JP">
              <a:solidFill>
                <a:prstClr val="black"/>
              </a:solidFill>
            </a:endParaRPr>
          </a:p>
        </p:txBody>
      </p:sp>
      <p:sp>
        <p:nvSpPr>
          <p:cNvPr id="89089" name="Rectangle 1"/>
          <p:cNvSpPr txBox="1">
            <a:spLocks noGrp="1" noRot="1" noChangeAspect="1" noChangeArrowheads="1"/>
          </p:cNvSpPr>
          <p:nvPr>
            <p:ph type="sldImg"/>
          </p:nvPr>
        </p:nvSpPr>
        <p:spPr bwMode="auto">
          <a:xfrm>
            <a:off x="300038" y="1031875"/>
            <a:ext cx="6132512" cy="34496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89090" name="Rectangle 2"/>
          <p:cNvSpPr txBox="1">
            <a:spLocks noGrp="1" noChangeArrowheads="1"/>
          </p:cNvSpPr>
          <p:nvPr>
            <p:ph type="body" idx="1"/>
          </p:nvPr>
        </p:nvSpPr>
        <p:spPr bwMode="auto">
          <a:xfrm>
            <a:off x="929316" y="4702430"/>
            <a:ext cx="4875719" cy="4139896"/>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ja-JP" altLang="ja-JP"/>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287C639C-C93E-4407-9A7E-0D410782E26A}" type="slidenum">
              <a:rPr lang="en-US" altLang="ja-JP">
                <a:solidFill>
                  <a:prstClr val="black"/>
                </a:solidFill>
              </a:rPr>
              <a:pPr/>
              <a:t>34</a:t>
            </a:fld>
            <a:endParaRPr lang="en-US" altLang="ja-JP">
              <a:solidFill>
                <a:prstClr val="black"/>
              </a:solidFill>
            </a:endParaRPr>
          </a:p>
        </p:txBody>
      </p:sp>
      <p:sp>
        <p:nvSpPr>
          <p:cNvPr id="161793" name="Rectangle 1"/>
          <p:cNvSpPr txBox="1">
            <a:spLocks noGrp="1" noRot="1" noChangeAspect="1" noChangeArrowheads="1"/>
          </p:cNvSpPr>
          <p:nvPr>
            <p:ph type="sldImg"/>
          </p:nvPr>
        </p:nvSpPr>
        <p:spPr bwMode="auto">
          <a:xfrm>
            <a:off x="300038" y="1031875"/>
            <a:ext cx="6132512" cy="34496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61794" name="Rectangle 2"/>
          <p:cNvSpPr txBox="1">
            <a:spLocks noGrp="1" noChangeArrowheads="1"/>
          </p:cNvSpPr>
          <p:nvPr>
            <p:ph type="body" idx="1"/>
          </p:nvPr>
        </p:nvSpPr>
        <p:spPr bwMode="auto">
          <a:xfrm>
            <a:off x="929316" y="4702430"/>
            <a:ext cx="4875719" cy="4139896"/>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ja-JP" altLang="ja-JP"/>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_フォービーあり">
    <p:spTree>
      <p:nvGrpSpPr>
        <p:cNvPr id="1" name=""/>
        <p:cNvGrpSpPr/>
        <p:nvPr/>
      </p:nvGrpSpPr>
      <p:grpSpPr>
        <a:xfrm>
          <a:off x="0" y="0"/>
          <a:ext cx="0" cy="0"/>
          <a:chOff x="0" y="0"/>
          <a:chExt cx="0" cy="0"/>
        </a:xfrm>
      </p:grpSpPr>
      <p:sp>
        <p:nvSpPr>
          <p:cNvPr id="2" name="タイトル 1"/>
          <p:cNvSpPr>
            <a:spLocks noGrp="1"/>
          </p:cNvSpPr>
          <p:nvPr>
            <p:ph type="ctrTitle"/>
          </p:nvPr>
        </p:nvSpPr>
        <p:spPr>
          <a:xfrm>
            <a:off x="143339" y="2492896"/>
            <a:ext cx="11809312" cy="648072"/>
          </a:xfrm>
          <a:prstGeom prst="rect">
            <a:avLst/>
          </a:prstGeom>
        </p:spPr>
        <p:txBody>
          <a:bodyPr>
            <a:noAutofit/>
          </a:bodyPr>
          <a:lstStyle>
            <a:lvl1pPr algn="l">
              <a:defRPr sz="3733" b="1">
                <a:latin typeface="+mn-ea"/>
                <a:ea typeface="+mn-ea"/>
              </a:defRPr>
            </a:lvl1pPr>
          </a:lstStyle>
          <a:p>
            <a:r>
              <a:rPr kumimoji="1" lang="ja-JP" altLang="en-US" smtClean="0"/>
              <a:t>マスター タイトルの書式設定</a:t>
            </a:r>
            <a:endParaRPr kumimoji="1" lang="ja-JP" altLang="en-US" dirty="0"/>
          </a:p>
        </p:txBody>
      </p:sp>
      <p:sp>
        <p:nvSpPr>
          <p:cNvPr id="3" name="サブタイトル 2"/>
          <p:cNvSpPr>
            <a:spLocks noGrp="1"/>
          </p:cNvSpPr>
          <p:nvPr>
            <p:ph type="subTitle" idx="1"/>
          </p:nvPr>
        </p:nvSpPr>
        <p:spPr>
          <a:xfrm>
            <a:off x="179198" y="3236979"/>
            <a:ext cx="11773453" cy="312440"/>
          </a:xfrm>
          <a:prstGeom prst="rect">
            <a:avLst/>
          </a:prstGeom>
        </p:spPr>
        <p:txBody>
          <a:bodyPr>
            <a:noAutofit/>
          </a:bodyPr>
          <a:lstStyle>
            <a:lvl1pPr marL="0" indent="0" algn="l">
              <a:buNone/>
              <a:defRPr sz="1867">
                <a:solidFill>
                  <a:schemeClr val="bg1"/>
                </a:solidFill>
                <a:latin typeface="+mn-ea"/>
                <a:ea typeface="+mn-ea"/>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pic>
        <p:nvPicPr>
          <p:cNvPr id="6" name="Picture 11"/>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1531" y="6217612"/>
            <a:ext cx="1157925" cy="696899"/>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10800" cap="flat">
                <a:solidFill>
                  <a:srgbClr val="E6E6F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7" name="Picture 2" descr="C:\Users\riida\Documents\user\@素材\03_フォービー\fobi\WebFOCUS.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087293" y="6405331"/>
            <a:ext cx="1813560" cy="3657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648407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タイトルとコンテンツ">
    <p:spTree>
      <p:nvGrpSpPr>
        <p:cNvPr id="1" name=""/>
        <p:cNvGrpSpPr/>
        <p:nvPr/>
      </p:nvGrpSpPr>
      <p:grpSpPr>
        <a:xfrm>
          <a:off x="0" y="0"/>
          <a:ext cx="0" cy="0"/>
          <a:chOff x="0" y="0"/>
          <a:chExt cx="0" cy="0"/>
        </a:xfrm>
      </p:grpSpPr>
    </p:spTree>
    <p:extLst>
      <p:ext uri="{BB962C8B-B14F-4D97-AF65-F5344CB8AC3E}">
        <p14:creationId xmlns:p14="http://schemas.microsoft.com/office/powerpoint/2010/main" val="36140554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もくじ">
    <p:spTree>
      <p:nvGrpSpPr>
        <p:cNvPr id="1" name=""/>
        <p:cNvGrpSpPr/>
        <p:nvPr/>
      </p:nvGrpSpPr>
      <p:grpSpPr>
        <a:xfrm>
          <a:off x="0" y="0"/>
          <a:ext cx="0" cy="0"/>
          <a:chOff x="0" y="0"/>
          <a:chExt cx="0" cy="0"/>
        </a:xfrm>
      </p:grpSpPr>
      <p:sp>
        <p:nvSpPr>
          <p:cNvPr id="2" name="タイトル 1"/>
          <p:cNvSpPr>
            <a:spLocks noGrp="1"/>
          </p:cNvSpPr>
          <p:nvPr>
            <p:ph type="title"/>
          </p:nvPr>
        </p:nvSpPr>
        <p:spPr>
          <a:xfrm>
            <a:off x="787829" y="308733"/>
            <a:ext cx="10935248" cy="720000"/>
          </a:xfrm>
        </p:spPr>
        <p:txBody>
          <a:bodyPr/>
          <a:lstStyle/>
          <a:p>
            <a:endParaRPr kumimoji="1" lang="ja-JP" altLang="en-US" dirty="0"/>
          </a:p>
        </p:txBody>
      </p:sp>
      <p:sp>
        <p:nvSpPr>
          <p:cNvPr id="4" name="テキスト プレースホルダー 2"/>
          <p:cNvSpPr>
            <a:spLocks noGrp="1"/>
          </p:cNvSpPr>
          <p:nvPr>
            <p:ph idx="1"/>
          </p:nvPr>
        </p:nvSpPr>
        <p:spPr>
          <a:xfrm>
            <a:off x="763675" y="1326383"/>
            <a:ext cx="10972800" cy="4886928"/>
          </a:xfrm>
          <a:prstGeom prst="rect">
            <a:avLst/>
          </a:prstGeom>
        </p:spPr>
        <p:txBody>
          <a:bodyPr vert="horz" lIns="91440" tIns="45720" rIns="91440" bIns="45720" rtlCol="0">
            <a:noAutofit/>
          </a:bodyPr>
          <a:lstStyle>
            <a:lvl1pPr>
              <a:defRPr sz="2000"/>
            </a:lvl1pPr>
            <a:lvl2pPr>
              <a:defRPr sz="1800"/>
            </a:lvl2p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p:txBody>
      </p:sp>
      <p:sp>
        <p:nvSpPr>
          <p:cNvPr id="5" name="Text Box 4"/>
          <p:cNvSpPr txBox="1">
            <a:spLocks noChangeArrowheads="1"/>
          </p:cNvSpPr>
          <p:nvPr userDrawn="1"/>
        </p:nvSpPr>
        <p:spPr bwMode="auto">
          <a:xfrm>
            <a:off x="9648395" y="2762829"/>
            <a:ext cx="2431548" cy="7958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0800"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6000" tIns="121399" rIns="96000" bIns="6000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333333"/>
                </a:solidFill>
                <a:latin typeface="Takao Pゴシック" pitchFamily="50" charset="-128"/>
                <a:ea typeface="Takao Pゴシック" pitchFamily="50"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333333"/>
                </a:solidFill>
                <a:latin typeface="Takao Pゴシック" pitchFamily="50" charset="-128"/>
                <a:ea typeface="Takao Pゴシック" pitchFamily="50"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333333"/>
                </a:solidFill>
                <a:latin typeface="Takao Pゴシック" pitchFamily="50" charset="-128"/>
                <a:ea typeface="Takao Pゴシック" pitchFamily="50"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333333"/>
                </a:solidFill>
                <a:latin typeface="Takao Pゴシック" pitchFamily="50" charset="-128"/>
                <a:ea typeface="Takao Pゴシック" pitchFamily="50"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333333"/>
                </a:solidFill>
                <a:latin typeface="Takao Pゴシック" pitchFamily="50" charset="-128"/>
                <a:ea typeface="Takao Pゴシック" pitchFamily="50" charset="-128"/>
              </a:defRPr>
            </a:lvl5pPr>
            <a:lvl6pPr marL="2514600" indent="-228600" defTabSz="449263" fontAlgn="base">
              <a:lnSpc>
                <a:spcPct val="90000"/>
              </a:lnSpc>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333333"/>
                </a:solidFill>
                <a:latin typeface="Takao Pゴシック" pitchFamily="50" charset="-128"/>
                <a:ea typeface="Takao Pゴシック" pitchFamily="50" charset="-128"/>
              </a:defRPr>
            </a:lvl6pPr>
            <a:lvl7pPr marL="2971800" indent="-228600" defTabSz="449263" fontAlgn="base">
              <a:lnSpc>
                <a:spcPct val="90000"/>
              </a:lnSpc>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333333"/>
                </a:solidFill>
                <a:latin typeface="Takao Pゴシック" pitchFamily="50" charset="-128"/>
                <a:ea typeface="Takao Pゴシック" pitchFamily="50" charset="-128"/>
              </a:defRPr>
            </a:lvl7pPr>
            <a:lvl8pPr marL="3429000" indent="-228600" defTabSz="449263" fontAlgn="base">
              <a:lnSpc>
                <a:spcPct val="90000"/>
              </a:lnSpc>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333333"/>
                </a:solidFill>
                <a:latin typeface="Takao Pゴシック" pitchFamily="50" charset="-128"/>
                <a:ea typeface="Takao Pゴシック" pitchFamily="50" charset="-128"/>
              </a:defRPr>
            </a:lvl8pPr>
            <a:lvl9pPr marL="3886200" indent="-228600" defTabSz="449263" fontAlgn="base">
              <a:lnSpc>
                <a:spcPct val="90000"/>
              </a:lnSpc>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333333"/>
                </a:solidFill>
                <a:latin typeface="Takao Pゴシック" pitchFamily="50" charset="-128"/>
                <a:ea typeface="Takao Pゴシック" pitchFamily="50" charset="-128"/>
              </a:defRPr>
            </a:lvl9pPr>
          </a:lstStyle>
          <a:p>
            <a:pPr algn="ctr"/>
            <a:r>
              <a:rPr lang="en-US" altLang="ja-JP" sz="1333" dirty="0">
                <a:solidFill>
                  <a:schemeClr val="accent1"/>
                </a:solidFill>
                <a:latin typeface="+mn-ea"/>
                <a:ea typeface="+mn-ea"/>
              </a:rPr>
              <a:t>WebFOCUS</a:t>
            </a:r>
            <a:r>
              <a:rPr lang="ja-JP" altLang="ja-JP" sz="1333" dirty="0">
                <a:solidFill>
                  <a:schemeClr val="accent1"/>
                </a:solidFill>
                <a:latin typeface="+mn-ea"/>
                <a:ea typeface="+mn-ea"/>
              </a:rPr>
              <a:t>キャラクター</a:t>
            </a:r>
          </a:p>
          <a:p>
            <a:pPr algn="ctr"/>
            <a:r>
              <a:rPr lang="ja-JP" altLang="ja-JP" sz="1867" dirty="0" smtClean="0">
                <a:solidFill>
                  <a:schemeClr val="accent1"/>
                </a:solidFill>
                <a:latin typeface="+mn-ea"/>
                <a:ea typeface="+mn-ea"/>
              </a:rPr>
              <a:t>フォービー</a:t>
            </a:r>
            <a:endParaRPr lang="ja-JP" altLang="ja-JP" sz="1867" dirty="0">
              <a:solidFill>
                <a:schemeClr val="accent1"/>
              </a:solidFill>
              <a:latin typeface="+mn-ea"/>
              <a:ea typeface="+mn-ea"/>
            </a:endParaRPr>
          </a:p>
        </p:txBody>
      </p:sp>
      <p:pic>
        <p:nvPicPr>
          <p:cNvPr id="6"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770574" y="3246173"/>
            <a:ext cx="2086065" cy="229506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10800" cap="flat">
                <a:solidFill>
                  <a:srgbClr val="E6E6F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7" name="Text Box 5"/>
          <p:cNvSpPr txBox="1">
            <a:spLocks noChangeArrowheads="1"/>
          </p:cNvSpPr>
          <p:nvPr userDrawn="1"/>
        </p:nvSpPr>
        <p:spPr bwMode="auto">
          <a:xfrm>
            <a:off x="335360" y="5829267"/>
            <a:ext cx="11521280" cy="576064"/>
          </a:xfrm>
          <a:prstGeom prst="rect">
            <a:avLst/>
          </a:prstGeom>
          <a:solidFill>
            <a:schemeClr val="accent1"/>
          </a:solidFill>
          <a:ln>
            <a:noFill/>
          </a:ln>
          <a:effectLst/>
          <a:extLst/>
        </p:spPr>
        <p:txBody>
          <a:bodyPr lIns="96000" tIns="123093" rIns="96000" bIns="6000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333333"/>
                </a:solidFill>
                <a:latin typeface="Takao Pゴシック" pitchFamily="50" charset="-128"/>
                <a:ea typeface="Takao Pゴシック" pitchFamily="50"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333333"/>
                </a:solidFill>
                <a:latin typeface="Takao Pゴシック" pitchFamily="50" charset="-128"/>
                <a:ea typeface="Takao Pゴシック" pitchFamily="50"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333333"/>
                </a:solidFill>
                <a:latin typeface="Takao Pゴシック" pitchFamily="50" charset="-128"/>
                <a:ea typeface="Takao Pゴシック" pitchFamily="50"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333333"/>
                </a:solidFill>
                <a:latin typeface="Takao Pゴシック" pitchFamily="50" charset="-128"/>
                <a:ea typeface="Takao Pゴシック" pitchFamily="50"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333333"/>
                </a:solidFill>
                <a:latin typeface="Takao Pゴシック" pitchFamily="50" charset="-128"/>
                <a:ea typeface="Takao Pゴシック" pitchFamily="50" charset="-128"/>
              </a:defRPr>
            </a:lvl5pPr>
            <a:lvl6pPr marL="2514600" indent="-228600" defTabSz="449263" fontAlgn="base">
              <a:lnSpc>
                <a:spcPct val="90000"/>
              </a:lnSpc>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333333"/>
                </a:solidFill>
                <a:latin typeface="Takao Pゴシック" pitchFamily="50" charset="-128"/>
                <a:ea typeface="Takao Pゴシック" pitchFamily="50" charset="-128"/>
              </a:defRPr>
            </a:lvl6pPr>
            <a:lvl7pPr marL="2971800" indent="-228600" defTabSz="449263" fontAlgn="base">
              <a:lnSpc>
                <a:spcPct val="90000"/>
              </a:lnSpc>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333333"/>
                </a:solidFill>
                <a:latin typeface="Takao Pゴシック" pitchFamily="50" charset="-128"/>
                <a:ea typeface="Takao Pゴシック" pitchFamily="50" charset="-128"/>
              </a:defRPr>
            </a:lvl7pPr>
            <a:lvl8pPr marL="3429000" indent="-228600" defTabSz="449263" fontAlgn="base">
              <a:lnSpc>
                <a:spcPct val="90000"/>
              </a:lnSpc>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333333"/>
                </a:solidFill>
                <a:latin typeface="Takao Pゴシック" pitchFamily="50" charset="-128"/>
                <a:ea typeface="Takao Pゴシック" pitchFamily="50" charset="-128"/>
              </a:defRPr>
            </a:lvl8pPr>
            <a:lvl9pPr marL="3886200" indent="-228600" defTabSz="449263" fontAlgn="base">
              <a:lnSpc>
                <a:spcPct val="90000"/>
              </a:lnSpc>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333333"/>
                </a:solidFill>
                <a:latin typeface="Takao Pゴシック" pitchFamily="50" charset="-128"/>
                <a:ea typeface="Takao Pゴシック" pitchFamily="50" charset="-128"/>
              </a:defRPr>
            </a:lvl9pPr>
          </a:lstStyle>
          <a:p>
            <a:pPr algn="ctr"/>
            <a:r>
              <a:rPr lang="ja-JP" altLang="ja-JP" sz="1867" dirty="0" smtClean="0">
                <a:solidFill>
                  <a:schemeClr val="bg1"/>
                </a:solidFill>
                <a:latin typeface="+mn-ea"/>
                <a:ea typeface="+mn-ea"/>
              </a:rPr>
              <a:t>本資料は</a:t>
            </a:r>
            <a:r>
              <a:rPr lang="ja-JP" altLang="en-US" sz="1867" dirty="0" smtClean="0">
                <a:solidFill>
                  <a:schemeClr val="bg1"/>
                </a:solidFill>
                <a:latin typeface="+mn-ea"/>
                <a:ea typeface="+mn-ea"/>
              </a:rPr>
              <a:t>、</a:t>
            </a:r>
            <a:r>
              <a:rPr lang="en-US" altLang="ja-JP" sz="1867" dirty="0" err="1" smtClean="0">
                <a:solidFill>
                  <a:schemeClr val="bg1"/>
                </a:solidFill>
                <a:latin typeface="+mn-ea"/>
                <a:ea typeface="+mn-ea"/>
              </a:rPr>
              <a:t>WebFOCUS</a:t>
            </a:r>
            <a:r>
              <a:rPr lang="ja-JP" altLang="en-US" sz="1867" dirty="0" smtClean="0">
                <a:solidFill>
                  <a:schemeClr val="bg1"/>
                </a:solidFill>
                <a:latin typeface="+mn-ea"/>
                <a:ea typeface="+mn-ea"/>
              </a:rPr>
              <a:t> </a:t>
            </a:r>
            <a:r>
              <a:rPr lang="en-US" altLang="ja-JP" sz="1867" dirty="0">
                <a:solidFill>
                  <a:schemeClr val="bg1"/>
                </a:solidFill>
                <a:latin typeface="+mn-ea"/>
                <a:ea typeface="+mn-ea"/>
              </a:rPr>
              <a:t>EVO </a:t>
            </a:r>
            <a:r>
              <a:rPr lang="en-US" altLang="ja-JP" sz="1867" dirty="0" smtClean="0">
                <a:solidFill>
                  <a:schemeClr val="bg1"/>
                </a:solidFill>
                <a:latin typeface="+mn-ea"/>
                <a:ea typeface="+mn-ea"/>
              </a:rPr>
              <a:t>Package(8.2.06 </a:t>
            </a:r>
            <a:r>
              <a:rPr lang="en-US" altLang="ja-JP" sz="1867" dirty="0">
                <a:solidFill>
                  <a:schemeClr val="bg1"/>
                </a:solidFill>
                <a:latin typeface="+mn-ea"/>
                <a:ea typeface="+mn-ea"/>
              </a:rPr>
              <a:t>for </a:t>
            </a:r>
            <a:r>
              <a:rPr lang="en-US" altLang="ja-JP" sz="1867" dirty="0" smtClean="0">
                <a:solidFill>
                  <a:schemeClr val="bg1"/>
                </a:solidFill>
                <a:latin typeface="+mn-ea"/>
                <a:ea typeface="+mn-ea"/>
              </a:rPr>
              <a:t>Windows/Linux)</a:t>
            </a:r>
            <a:r>
              <a:rPr lang="ja-JP" altLang="ja-JP" sz="1867" dirty="0" smtClean="0">
                <a:solidFill>
                  <a:schemeClr val="bg1"/>
                </a:solidFill>
                <a:latin typeface="+mn-ea"/>
                <a:ea typeface="+mn-ea"/>
              </a:rPr>
              <a:t>の</a:t>
            </a:r>
            <a:r>
              <a:rPr lang="ja-JP" altLang="en-US" sz="1867" dirty="0" smtClean="0">
                <a:solidFill>
                  <a:schemeClr val="bg1"/>
                </a:solidFill>
                <a:latin typeface="+mn-ea"/>
                <a:ea typeface="+mn-ea"/>
              </a:rPr>
              <a:t>情報をベースに作成</a:t>
            </a:r>
            <a:r>
              <a:rPr lang="ja-JP" altLang="ja-JP" sz="1867" dirty="0" smtClean="0">
                <a:solidFill>
                  <a:schemeClr val="bg1"/>
                </a:solidFill>
                <a:latin typeface="+mn-ea"/>
                <a:ea typeface="+mn-ea"/>
              </a:rPr>
              <a:t>して</a:t>
            </a:r>
            <a:r>
              <a:rPr lang="ja-JP" altLang="ja-JP" sz="1867" dirty="0">
                <a:solidFill>
                  <a:schemeClr val="bg1"/>
                </a:solidFill>
                <a:latin typeface="+mn-ea"/>
                <a:ea typeface="+mn-ea"/>
              </a:rPr>
              <a:t>います</a:t>
            </a:r>
            <a:r>
              <a:rPr lang="ja-JP" altLang="ja-JP" sz="1867" dirty="0" smtClean="0">
                <a:solidFill>
                  <a:schemeClr val="bg1"/>
                </a:solidFill>
                <a:latin typeface="+mn-ea"/>
                <a:ea typeface="+mn-ea"/>
              </a:rPr>
              <a:t>。</a:t>
            </a:r>
            <a:endParaRPr lang="ja-JP" altLang="ja-JP" sz="1867" dirty="0">
              <a:solidFill>
                <a:schemeClr val="bg1"/>
              </a:solidFill>
              <a:latin typeface="+mn-ea"/>
              <a:ea typeface="+mn-ea"/>
            </a:endParaRPr>
          </a:p>
        </p:txBody>
      </p:sp>
    </p:spTree>
    <p:extLst>
      <p:ext uri="{BB962C8B-B14F-4D97-AF65-F5344CB8AC3E}">
        <p14:creationId xmlns:p14="http://schemas.microsoft.com/office/powerpoint/2010/main" val="199537856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標準">
    <p:spTree>
      <p:nvGrpSpPr>
        <p:cNvPr id="1" name=""/>
        <p:cNvGrpSpPr/>
        <p:nvPr/>
      </p:nvGrpSpPr>
      <p:grpSpPr>
        <a:xfrm>
          <a:off x="0" y="0"/>
          <a:ext cx="0" cy="0"/>
          <a:chOff x="0" y="0"/>
          <a:chExt cx="0" cy="0"/>
        </a:xfrm>
      </p:grpSpPr>
      <p:sp>
        <p:nvSpPr>
          <p:cNvPr id="2" name="タイトル 1"/>
          <p:cNvSpPr>
            <a:spLocks noGrp="1"/>
          </p:cNvSpPr>
          <p:nvPr>
            <p:ph type="title"/>
          </p:nvPr>
        </p:nvSpPr>
        <p:spPr>
          <a:xfrm>
            <a:off x="787829" y="308733"/>
            <a:ext cx="10935248" cy="720000"/>
          </a:xfrm>
        </p:spPr>
        <p:txBody>
          <a:bodyPr/>
          <a:lstStyle/>
          <a:p>
            <a:endParaRPr kumimoji="1" lang="ja-JP" altLang="en-US" dirty="0"/>
          </a:p>
        </p:txBody>
      </p:sp>
      <p:sp>
        <p:nvSpPr>
          <p:cNvPr id="4" name="テキスト プレースホルダー 2"/>
          <p:cNvSpPr>
            <a:spLocks noGrp="1"/>
          </p:cNvSpPr>
          <p:nvPr>
            <p:ph idx="1"/>
          </p:nvPr>
        </p:nvSpPr>
        <p:spPr>
          <a:xfrm>
            <a:off x="763675" y="1326383"/>
            <a:ext cx="10972800" cy="4886928"/>
          </a:xfrm>
          <a:prstGeom prst="rect">
            <a:avLst/>
          </a:prstGeom>
        </p:spPr>
        <p:txBody>
          <a:bodyPr vert="horz" lIns="91440" tIns="45720" rIns="91440" bIns="45720" rtlCol="0">
            <a:noAutofit/>
          </a:bodyPr>
          <a:lstStyle>
            <a:lvl1pPr>
              <a:defRPr sz="2000"/>
            </a:lvl1pPr>
            <a:lvl2pPr>
              <a:defRPr sz="1800"/>
            </a:lvl2p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p:txBody>
      </p:sp>
    </p:spTree>
    <p:extLst>
      <p:ext uri="{BB962C8B-B14F-4D97-AF65-F5344CB8AC3E}">
        <p14:creationId xmlns:p14="http://schemas.microsoft.com/office/powerpoint/2010/main" val="250218449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おわり">
    <p:spTree>
      <p:nvGrpSpPr>
        <p:cNvPr id="1" name=""/>
        <p:cNvGrpSpPr/>
        <p:nvPr/>
      </p:nvGrpSpPr>
      <p:grpSpPr>
        <a:xfrm>
          <a:off x="0" y="0"/>
          <a:ext cx="0" cy="0"/>
          <a:chOff x="0" y="0"/>
          <a:chExt cx="0" cy="0"/>
        </a:xfrm>
      </p:grpSpPr>
      <p:sp>
        <p:nvSpPr>
          <p:cNvPr id="8" name="角丸四角形 7"/>
          <p:cNvSpPr/>
          <p:nvPr userDrawn="1"/>
        </p:nvSpPr>
        <p:spPr>
          <a:xfrm>
            <a:off x="815413" y="1316765"/>
            <a:ext cx="10945216" cy="2112235"/>
          </a:xfrm>
          <a:prstGeom prst="roundRect">
            <a:avLst/>
          </a:prstGeom>
          <a:solidFill>
            <a:schemeClr val="accent5"/>
          </a:solidFill>
          <a:ln w="19050">
            <a:noFill/>
          </a:ln>
        </p:spPr>
        <p:style>
          <a:lnRef idx="2">
            <a:schemeClr val="accent1">
              <a:shade val="50000"/>
            </a:schemeClr>
          </a:lnRef>
          <a:fillRef idx="1">
            <a:schemeClr val="accent1"/>
          </a:fillRef>
          <a:effectRef idx="0">
            <a:schemeClr val="accent1"/>
          </a:effectRef>
          <a:fontRef idx="minor">
            <a:schemeClr val="lt1"/>
          </a:fontRef>
        </p:style>
        <p:txBody>
          <a:bodyPr tIns="96000" rtlCol="0" anchor="ctr"/>
          <a:lstStyle/>
          <a:p>
            <a:pPr algn="ctr"/>
            <a:endParaRPr kumimoji="1" lang="ja-JP" altLang="en-US" sz="1333">
              <a:solidFill>
                <a:schemeClr val="tx1">
                  <a:lumMod val="75000"/>
                  <a:lumOff val="2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 name="タイトル 1"/>
          <p:cNvSpPr>
            <a:spLocks noGrp="1"/>
          </p:cNvSpPr>
          <p:nvPr>
            <p:ph type="title" hasCustomPrompt="1"/>
          </p:nvPr>
        </p:nvSpPr>
        <p:spPr>
          <a:xfrm>
            <a:off x="787829" y="308733"/>
            <a:ext cx="10935248" cy="720000"/>
          </a:xfrm>
        </p:spPr>
        <p:txBody>
          <a:bodyPr/>
          <a:lstStyle/>
          <a:p>
            <a:r>
              <a:rPr kumimoji="1" lang="ja-JP" altLang="en-US" dirty="0" smtClean="0"/>
              <a:t>おわり</a:t>
            </a:r>
            <a:endParaRPr kumimoji="1" lang="ja-JP" altLang="en-US" dirty="0"/>
          </a:p>
        </p:txBody>
      </p:sp>
      <p:sp>
        <p:nvSpPr>
          <p:cNvPr id="4" name="テキスト プレースホルダー 2"/>
          <p:cNvSpPr>
            <a:spLocks noGrp="1"/>
          </p:cNvSpPr>
          <p:nvPr>
            <p:ph idx="1" hasCustomPrompt="1"/>
          </p:nvPr>
        </p:nvSpPr>
        <p:spPr>
          <a:xfrm>
            <a:off x="1007435" y="1412777"/>
            <a:ext cx="10561173" cy="2102617"/>
          </a:xfrm>
          <a:prstGeom prst="rect">
            <a:avLst/>
          </a:prstGeom>
        </p:spPr>
        <p:txBody>
          <a:bodyPr vert="horz" lIns="91440" tIns="45720" rIns="91440" bIns="45720" rtlCol="0">
            <a:normAutofit/>
          </a:bodyPr>
          <a:lstStyle>
            <a:lvl1pPr marL="0" indent="0" algn="l">
              <a:buNone/>
              <a:defRPr sz="2133" b="0">
                <a:solidFill>
                  <a:schemeClr val="bg1">
                    <a:lumMod val="95000"/>
                  </a:schemeClr>
                </a:solidFill>
              </a:defRPr>
            </a:lvl1pPr>
            <a:lvl2pPr marL="609585" indent="0">
              <a:buNone/>
              <a:defRPr>
                <a:solidFill>
                  <a:schemeClr val="bg1">
                    <a:lumMod val="95000"/>
                  </a:schemeClr>
                </a:solidFill>
              </a:defRPr>
            </a:lvl2pPr>
            <a:lvl3pPr>
              <a:defRPr>
                <a:solidFill>
                  <a:schemeClr val="bg1">
                    <a:lumMod val="95000"/>
                  </a:schemeClr>
                </a:solidFill>
              </a:defRPr>
            </a:lvl3pPr>
          </a:lstStyle>
          <a:p>
            <a:pPr lvl="0"/>
            <a:r>
              <a:rPr kumimoji="1" lang="ja-JP" altLang="en-US" dirty="0" smtClean="0"/>
              <a:t>本資料では、</a:t>
            </a:r>
            <a:r>
              <a:rPr kumimoji="1" lang="en-US" altLang="ja-JP" dirty="0" err="1" smtClean="0"/>
              <a:t>WebFOCUS</a:t>
            </a:r>
            <a:r>
              <a:rPr kumimoji="1" lang="en-US" altLang="ja-JP" dirty="0" smtClean="0"/>
              <a:t> EVO </a:t>
            </a:r>
            <a:r>
              <a:rPr kumimoji="1" lang="ja-JP" altLang="en-US" dirty="0" smtClean="0"/>
              <a:t>をご利用いただくにあたり、ｘｘやｘｘについての</a:t>
            </a:r>
            <a:endParaRPr kumimoji="1" lang="en-US" altLang="ja-JP" dirty="0" smtClean="0"/>
          </a:p>
          <a:p>
            <a:pPr lvl="0"/>
            <a:r>
              <a:rPr kumimoji="1" lang="ja-JP" altLang="en-US" dirty="0" smtClean="0"/>
              <a:t>全体像と、ｘｘのご活用方法など基本的な情報を把握していただくことを目的として</a:t>
            </a:r>
            <a:endParaRPr kumimoji="1" lang="en-US" altLang="ja-JP" dirty="0" smtClean="0"/>
          </a:p>
          <a:p>
            <a:pPr lvl="0"/>
            <a:r>
              <a:rPr kumimoji="1" lang="ja-JP" altLang="en-US" dirty="0" smtClean="0"/>
              <a:t>います。</a:t>
            </a:r>
          </a:p>
          <a:p>
            <a:pPr lvl="0"/>
            <a:r>
              <a:rPr kumimoji="1" lang="ja-JP" altLang="en-US" dirty="0" smtClean="0"/>
              <a:t>本資料に記載のない内容は、弊社サポートセンターまたは担当技術までお問合せ</a:t>
            </a:r>
            <a:endParaRPr kumimoji="1" lang="en-US" altLang="ja-JP" dirty="0" smtClean="0"/>
          </a:p>
          <a:p>
            <a:pPr lvl="0"/>
            <a:r>
              <a:rPr kumimoji="1" lang="ja-JP" altLang="en-US" dirty="0" smtClean="0"/>
              <a:t>ください。</a:t>
            </a:r>
          </a:p>
        </p:txBody>
      </p:sp>
      <p:pic>
        <p:nvPicPr>
          <p:cNvPr id="3" name="図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128449" y="4197086"/>
            <a:ext cx="1545439" cy="1892829"/>
          </a:xfrm>
          <a:prstGeom prst="rect">
            <a:avLst/>
          </a:prstGeom>
        </p:spPr>
      </p:pic>
    </p:spTree>
    <p:extLst>
      <p:ext uri="{BB962C8B-B14F-4D97-AF65-F5344CB8AC3E}">
        <p14:creationId xmlns:p14="http://schemas.microsoft.com/office/powerpoint/2010/main" val="169684685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787829" y="314237"/>
            <a:ext cx="10935248" cy="720000"/>
          </a:xfrm>
        </p:spPr>
        <p:txBody>
          <a:bodyPr/>
          <a:lstStyle/>
          <a:p>
            <a:r>
              <a:rPr kumimoji="1" lang="ja-JP" altLang="en-US" smtClean="0"/>
              <a:t>マスター タイトルの書式設定</a:t>
            </a:r>
            <a:endParaRPr kumimoji="1" lang="ja-JP" altLang="en-US"/>
          </a:p>
        </p:txBody>
      </p:sp>
    </p:spTree>
    <p:extLst>
      <p:ext uri="{BB962C8B-B14F-4D97-AF65-F5344CB8AC3E}">
        <p14:creationId xmlns:p14="http://schemas.microsoft.com/office/powerpoint/2010/main" val="146869944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タイトルとコンテンツなし">
    <p:spTree>
      <p:nvGrpSpPr>
        <p:cNvPr id="1" name=""/>
        <p:cNvGrpSpPr/>
        <p:nvPr/>
      </p:nvGrpSpPr>
      <p:grpSpPr>
        <a:xfrm>
          <a:off x="0" y="0"/>
          <a:ext cx="0" cy="0"/>
          <a:chOff x="0" y="0"/>
          <a:chExt cx="0" cy="0"/>
        </a:xfrm>
      </p:grpSpPr>
    </p:spTree>
    <p:extLst>
      <p:ext uri="{BB962C8B-B14F-4D97-AF65-F5344CB8AC3E}">
        <p14:creationId xmlns:p14="http://schemas.microsoft.com/office/powerpoint/2010/main" val="409060176"/>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47328" y="2778498"/>
            <a:ext cx="5664629" cy="938535"/>
          </a:xfrm>
          <a:prstGeom prst="rect">
            <a:avLst/>
          </a:prstGeom>
        </p:spPr>
        <p:txBody>
          <a:bodyPr anchor="ctr">
            <a:noAutofit/>
          </a:bodyPr>
          <a:lstStyle>
            <a:lvl1pPr algn="l">
              <a:defRPr sz="2667" b="1">
                <a:solidFill>
                  <a:schemeClr val="tx2"/>
                </a:solidFill>
                <a:latin typeface="+mn-ea"/>
                <a:ea typeface="+mn-ea"/>
              </a:defRPr>
            </a:lvl1pPr>
          </a:lstStyle>
          <a:p>
            <a:r>
              <a:rPr kumimoji="1" lang="ja-JP" altLang="en-US" dirty="0" smtClean="0"/>
              <a:t>マスター タイトルの書式設定</a:t>
            </a:r>
            <a:endParaRPr kumimoji="1" lang="ja-JP" altLang="en-US" dirty="0"/>
          </a:p>
        </p:txBody>
      </p:sp>
      <p:sp>
        <p:nvSpPr>
          <p:cNvPr id="3" name="サブタイトル 2"/>
          <p:cNvSpPr>
            <a:spLocks noGrp="1"/>
          </p:cNvSpPr>
          <p:nvPr>
            <p:ph type="subTitle" idx="1"/>
          </p:nvPr>
        </p:nvSpPr>
        <p:spPr>
          <a:xfrm>
            <a:off x="5957767" y="2996952"/>
            <a:ext cx="5280587" cy="432048"/>
          </a:xfrm>
          <a:prstGeom prst="rect">
            <a:avLst/>
          </a:prstGeom>
        </p:spPr>
        <p:txBody>
          <a:bodyPr anchor="ctr">
            <a:noAutofit/>
          </a:bodyPr>
          <a:lstStyle>
            <a:lvl1pPr marL="0" indent="0" algn="l">
              <a:buNone/>
              <a:defRPr sz="1867">
                <a:solidFill>
                  <a:schemeClr val="bg1"/>
                </a:solidFill>
                <a:latin typeface="+mn-ea"/>
                <a:ea typeface="+mn-ea"/>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kumimoji="1" lang="ja-JP" altLang="en-US" dirty="0" smtClean="0"/>
              <a:t>マスター サブタイトルの書式設定</a:t>
            </a:r>
            <a:endParaRPr kumimoji="1" lang="ja-JP" altLang="en-US" dirty="0"/>
          </a:p>
        </p:txBody>
      </p:sp>
    </p:spTree>
    <p:extLst>
      <p:ext uri="{BB962C8B-B14F-4D97-AF65-F5344CB8AC3E}">
        <p14:creationId xmlns:p14="http://schemas.microsoft.com/office/powerpoint/2010/main" val="24357734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タイトルのみ">
    <p:spTree>
      <p:nvGrpSpPr>
        <p:cNvPr id="1" name=""/>
        <p:cNvGrpSpPr/>
        <p:nvPr/>
      </p:nvGrpSpPr>
      <p:grpSpPr>
        <a:xfrm>
          <a:off x="0" y="0"/>
          <a:ext cx="0" cy="0"/>
          <a:chOff x="0" y="0"/>
          <a:chExt cx="0" cy="0"/>
        </a:xfrm>
      </p:grpSpPr>
      <p:sp>
        <p:nvSpPr>
          <p:cNvPr id="4" name="タイトル 3"/>
          <p:cNvSpPr>
            <a:spLocks noGrp="1"/>
          </p:cNvSpPr>
          <p:nvPr>
            <p:ph type="title"/>
          </p:nvPr>
        </p:nvSpPr>
        <p:spPr>
          <a:xfrm>
            <a:off x="47328" y="2772277"/>
            <a:ext cx="5664629" cy="944756"/>
          </a:xfrm>
          <a:prstGeom prst="rect">
            <a:avLst/>
          </a:prstGeom>
        </p:spPr>
        <p:txBody>
          <a:bodyPr anchor="ctr"/>
          <a:lstStyle>
            <a:lvl1pPr algn="l">
              <a:defRPr sz="3200">
                <a:solidFill>
                  <a:schemeClr val="tx2"/>
                </a:solidFill>
                <a:latin typeface="+mn-ea"/>
                <a:ea typeface="+mn-ea"/>
              </a:defRPr>
            </a:lvl1pPr>
          </a:lstStyle>
          <a:p>
            <a:r>
              <a:rPr kumimoji="1" lang="ja-JP" altLang="en-US" smtClean="0"/>
              <a:t>マスター タイトルの書式設定</a:t>
            </a:r>
            <a:endParaRPr kumimoji="1" lang="ja-JP" altLang="en-US"/>
          </a:p>
        </p:txBody>
      </p:sp>
    </p:spTree>
    <p:extLst>
      <p:ext uri="{BB962C8B-B14F-4D97-AF65-F5344CB8AC3E}">
        <p14:creationId xmlns:p14="http://schemas.microsoft.com/office/powerpoint/2010/main" val="249061692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5.xml"/><Relationship Id="rId7" Type="http://schemas.openxmlformats.org/officeDocument/2006/relationships/image" Target="../media/image3.png"/><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theme" Target="../theme/theme2.xml"/><Relationship Id="rId5" Type="http://schemas.openxmlformats.org/officeDocument/2006/relationships/slideLayout" Target="../slideLayouts/slideLayout7.xml"/><Relationship Id="rId4" Type="http://schemas.openxmlformats.org/officeDocument/2006/relationships/slideLayout" Target="../slideLayouts/slideLayout6.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9.xml"/><Relationship Id="rId1" Type="http://schemas.openxmlformats.org/officeDocument/2006/relationships/slideLayout" Target="../slideLayouts/slideLayout8.xml"/><Relationship Id="rId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3" name="正方形/長方形 12"/>
          <p:cNvSpPr/>
          <p:nvPr/>
        </p:nvSpPr>
        <p:spPr>
          <a:xfrm>
            <a:off x="0" y="0"/>
            <a:ext cx="12192000" cy="6858000"/>
          </a:xfrm>
          <a:prstGeom prst="rect">
            <a:avLst/>
          </a:prstGeom>
          <a:no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a:latin typeface="+mn-ea"/>
              <a:ea typeface="+mn-ea"/>
              <a:cs typeface="Meiryo UI" panose="020B0604030504040204" pitchFamily="50" charset="-128"/>
            </a:endParaRPr>
          </a:p>
        </p:txBody>
      </p:sp>
      <p:sp>
        <p:nvSpPr>
          <p:cNvPr id="7" name="正方形/長方形 6"/>
          <p:cNvSpPr/>
          <p:nvPr/>
        </p:nvSpPr>
        <p:spPr>
          <a:xfrm>
            <a:off x="0" y="0"/>
            <a:ext cx="12192000" cy="3645024"/>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a:latin typeface="+mn-ea"/>
              <a:ea typeface="+mn-ea"/>
              <a:cs typeface="Meiryo UI" panose="020B0604030504040204" pitchFamily="50" charset="-128"/>
            </a:endParaRPr>
          </a:p>
        </p:txBody>
      </p:sp>
      <p:sp>
        <p:nvSpPr>
          <p:cNvPr id="14" name="テキスト ボックス 13"/>
          <p:cNvSpPr txBox="1"/>
          <p:nvPr/>
        </p:nvSpPr>
        <p:spPr>
          <a:xfrm>
            <a:off x="3023659" y="6391934"/>
            <a:ext cx="6144683" cy="297454"/>
          </a:xfrm>
          <a:prstGeom prst="rect">
            <a:avLst/>
          </a:prstGeom>
          <a:noFill/>
        </p:spPr>
        <p:txBody>
          <a:bodyPr wrap="square" rtlCol="0">
            <a:spAutoFit/>
          </a:bodyPr>
          <a:lstStyle/>
          <a:p>
            <a:pPr marL="0" marR="0" indent="0" algn="ctr" defTabSz="1219170" rtl="0" eaLnBrk="1" fontAlgn="auto" latinLnBrk="0" hangingPunct="1">
              <a:lnSpc>
                <a:spcPct val="100000"/>
              </a:lnSpc>
              <a:spcBef>
                <a:spcPts val="0"/>
              </a:spcBef>
              <a:spcAft>
                <a:spcPts val="0"/>
              </a:spcAft>
              <a:buClrTx/>
              <a:buSzTx/>
              <a:buFontTx/>
              <a:buNone/>
              <a:tabLst/>
              <a:defRPr/>
            </a:pPr>
            <a:r>
              <a:rPr lang="en-US" altLang="ja-JP" sz="1333" dirty="0" smtClean="0">
                <a:solidFill>
                  <a:schemeClr val="bg1">
                    <a:lumMod val="65000"/>
                  </a:schemeClr>
                </a:solidFill>
                <a:latin typeface="+mn-ea"/>
                <a:ea typeface="+mn-ea"/>
              </a:rPr>
              <a:t>Copyright © </a:t>
            </a:r>
            <a:r>
              <a:rPr lang="en-US" altLang="ja-JP" sz="1333" dirty="0" err="1" smtClean="0">
                <a:solidFill>
                  <a:schemeClr val="bg1">
                    <a:lumMod val="65000"/>
                  </a:schemeClr>
                </a:solidFill>
                <a:latin typeface="+mn-ea"/>
                <a:ea typeface="+mn-ea"/>
              </a:rPr>
              <a:t>K.K.Ashisuto</a:t>
            </a:r>
            <a:endParaRPr lang="en-US" altLang="ja-JP" sz="1333" dirty="0" smtClean="0">
              <a:solidFill>
                <a:schemeClr val="bg1">
                  <a:lumMod val="65000"/>
                </a:schemeClr>
              </a:solidFill>
              <a:latin typeface="+mn-ea"/>
              <a:ea typeface="+mn-ea"/>
            </a:endParaRPr>
          </a:p>
        </p:txBody>
      </p:sp>
      <p:sp>
        <p:nvSpPr>
          <p:cNvPr id="12" name="テキスト ボックス 11"/>
          <p:cNvSpPr txBox="1"/>
          <p:nvPr/>
        </p:nvSpPr>
        <p:spPr>
          <a:xfrm>
            <a:off x="10251254" y="-15402"/>
            <a:ext cx="1957316" cy="276999"/>
          </a:xfrm>
          <a:prstGeom prst="rect">
            <a:avLst/>
          </a:prstGeom>
          <a:noFill/>
        </p:spPr>
        <p:txBody>
          <a:bodyPr wrap="square" rtlCol="0">
            <a:spAutoFit/>
          </a:bodyPr>
          <a:lstStyle/>
          <a:p>
            <a:pPr algn="r"/>
            <a:r>
              <a:rPr kumimoji="1" lang="en-US" altLang="ja-JP" sz="1200" dirty="0" smtClean="0">
                <a:solidFill>
                  <a:schemeClr val="bg1"/>
                </a:solidFill>
                <a:latin typeface="+mn-ea"/>
                <a:ea typeface="+mn-ea"/>
                <a:cs typeface="Meiryo UI" panose="020B0604030504040204" pitchFamily="50" charset="-128"/>
              </a:rPr>
              <a:t>WF-900</a:t>
            </a:r>
            <a:endParaRPr kumimoji="1" lang="ja-JP" altLang="en-US" sz="1200" dirty="0" smtClean="0">
              <a:solidFill>
                <a:schemeClr val="bg1"/>
              </a:solidFill>
              <a:latin typeface="+mn-ea"/>
              <a:ea typeface="+mn-ea"/>
              <a:cs typeface="Meiryo UI" panose="020B0604030504040204" pitchFamily="50" charset="-128"/>
            </a:endParaRPr>
          </a:p>
        </p:txBody>
      </p:sp>
      <p:pic>
        <p:nvPicPr>
          <p:cNvPr id="15" name="図 14"/>
          <p:cNvPicPr>
            <a:picLocks noChangeAspect="1"/>
          </p:cNvPicPr>
          <p:nvPr/>
        </p:nvPicPr>
        <p:blipFill rotWithShape="1">
          <a:blip r:embed="rId4" cstate="print">
            <a:extLst>
              <a:ext uri="{28A0092B-C50C-407E-A947-70E740481C1C}">
                <a14:useLocalDpi xmlns:a14="http://schemas.microsoft.com/office/drawing/2010/main" val="0"/>
              </a:ext>
            </a:extLst>
          </a:blip>
          <a:srcRect l="4560" t="8299" r="6633" b="8851"/>
          <a:stretch/>
        </p:blipFill>
        <p:spPr>
          <a:xfrm>
            <a:off x="10255583" y="5682824"/>
            <a:ext cx="1875692" cy="1093152"/>
          </a:xfrm>
          <a:prstGeom prst="rect">
            <a:avLst/>
          </a:prstGeom>
        </p:spPr>
      </p:pic>
    </p:spTree>
    <p:extLst>
      <p:ext uri="{BB962C8B-B14F-4D97-AF65-F5344CB8AC3E}">
        <p14:creationId xmlns:p14="http://schemas.microsoft.com/office/powerpoint/2010/main" val="1388800313"/>
      </p:ext>
    </p:extLst>
  </p:cSld>
  <p:clrMap bg1="lt1" tx1="dk1" bg2="lt2" tx2="dk2" accent1="accent1" accent2="accent2" accent3="accent3" accent4="accent4" accent5="accent5" accent6="accent6" hlink="hlink" folHlink="folHlink"/>
  <p:sldLayoutIdLst>
    <p:sldLayoutId id="2147483719" r:id="rId1"/>
    <p:sldLayoutId id="2147483731" r:id="rId2"/>
  </p:sldLayoutIdLst>
  <p:timing>
    <p:tnLst>
      <p:par>
        <p:cTn id="1" dur="indefinite" restart="never" nodeType="tmRoot"/>
      </p:par>
    </p:tnLst>
  </p:timing>
  <p:hf sldNum="0" hdr="0" ftr="0" dt="0"/>
  <p:txStyles>
    <p:titleStyle>
      <a:lvl1pPr algn="ctr" defTabSz="1219170" rtl="0" eaLnBrk="1" latinLnBrk="0" hangingPunct="1">
        <a:spcBef>
          <a:spcPct val="0"/>
        </a:spcBef>
        <a:buNone/>
        <a:defRPr kumimoji="1" sz="5867" kern="1200">
          <a:solidFill>
            <a:schemeClr val="bg1"/>
          </a:solidFill>
          <a:latin typeface="Meiryo UI" panose="020B0604030504040204" pitchFamily="50" charset="-128"/>
          <a:ea typeface="Meiryo UI" panose="020B0604030504040204" pitchFamily="50" charset="-128"/>
          <a:cs typeface="Meiryo UI" panose="020B0604030504040204" pitchFamily="50" charset="-128"/>
        </a:defRPr>
      </a:lvl1pPr>
    </p:titleStyle>
    <p:bodyStyle>
      <a:lvl1pPr marL="457189" indent="-457189" algn="l" defTabSz="1219170" rtl="0" eaLnBrk="1" latinLnBrk="0" hangingPunct="1">
        <a:spcBef>
          <a:spcPct val="20000"/>
        </a:spcBef>
        <a:buFont typeface="Arial" panose="020B0604020202020204" pitchFamily="34" charset="0"/>
        <a:buChar char="•"/>
        <a:defRPr kumimoji="1" sz="4267" kern="1200">
          <a:solidFill>
            <a:schemeClr val="tx1">
              <a:lumMod val="75000"/>
              <a:lumOff val="25000"/>
            </a:schemeClr>
          </a:solidFill>
          <a:latin typeface="Meiryo UI" panose="020B0604030504040204" pitchFamily="50" charset="-128"/>
          <a:ea typeface="Meiryo UI" panose="020B0604030504040204" pitchFamily="50" charset="-128"/>
          <a:cs typeface="Meiryo UI" panose="020B0604030504040204" pitchFamily="50" charset="-128"/>
        </a:defRPr>
      </a:lvl1pPr>
      <a:lvl2pPr marL="990575" indent="-380990" algn="l" defTabSz="1219170" rtl="0" eaLnBrk="1" latinLnBrk="0" hangingPunct="1">
        <a:spcBef>
          <a:spcPct val="20000"/>
        </a:spcBef>
        <a:buFont typeface="Arial" panose="020B0604020202020204" pitchFamily="34" charset="0"/>
        <a:buChar char="–"/>
        <a:defRPr kumimoji="1" sz="3733" kern="1200">
          <a:solidFill>
            <a:schemeClr val="tx1">
              <a:lumMod val="75000"/>
              <a:lumOff val="25000"/>
            </a:schemeClr>
          </a:solidFill>
          <a:latin typeface="Meiryo UI" panose="020B0604030504040204" pitchFamily="50" charset="-128"/>
          <a:ea typeface="Meiryo UI" panose="020B0604030504040204" pitchFamily="50" charset="-128"/>
          <a:cs typeface="Meiryo UI" panose="020B0604030504040204" pitchFamily="50" charset="-128"/>
        </a:defRPr>
      </a:lvl2pPr>
      <a:lvl3pPr marL="1523962" indent="-304792" algn="l" defTabSz="1219170" rtl="0" eaLnBrk="1" latinLnBrk="0" hangingPunct="1">
        <a:spcBef>
          <a:spcPct val="20000"/>
        </a:spcBef>
        <a:buFont typeface="Arial" panose="020B0604020202020204" pitchFamily="34" charset="0"/>
        <a:buChar char="•"/>
        <a:defRPr kumimoji="1" sz="3200" kern="1200">
          <a:solidFill>
            <a:schemeClr val="tx1">
              <a:lumMod val="75000"/>
              <a:lumOff val="25000"/>
            </a:schemeClr>
          </a:solidFill>
          <a:latin typeface="Meiryo UI" panose="020B0604030504040204" pitchFamily="50" charset="-128"/>
          <a:ea typeface="Meiryo UI" panose="020B0604030504040204" pitchFamily="50" charset="-128"/>
          <a:cs typeface="Meiryo UI" panose="020B0604030504040204" pitchFamily="50" charset="-128"/>
        </a:defRPr>
      </a:lvl3pPr>
      <a:lvl4pPr marL="2133547" indent="-304792" algn="l" defTabSz="1219170" rtl="0" eaLnBrk="1" latinLnBrk="0" hangingPunct="1">
        <a:spcBef>
          <a:spcPct val="20000"/>
        </a:spcBef>
        <a:buFont typeface="Arial" panose="020B0604020202020204" pitchFamily="34" charset="0"/>
        <a:buChar char="–"/>
        <a:defRPr kumimoji="1" sz="2667" kern="1200">
          <a:solidFill>
            <a:schemeClr val="tx1">
              <a:lumMod val="75000"/>
              <a:lumOff val="25000"/>
            </a:schemeClr>
          </a:solidFill>
          <a:latin typeface="Meiryo UI" panose="020B0604030504040204" pitchFamily="50" charset="-128"/>
          <a:ea typeface="Meiryo UI" panose="020B0604030504040204" pitchFamily="50" charset="-128"/>
          <a:cs typeface="Meiryo UI" panose="020B0604030504040204" pitchFamily="50" charset="-128"/>
        </a:defRPr>
      </a:lvl4pPr>
      <a:lvl5pPr marL="2743131" indent="-304792" algn="l" defTabSz="1219170" rtl="0" eaLnBrk="1" latinLnBrk="0" hangingPunct="1">
        <a:spcBef>
          <a:spcPct val="20000"/>
        </a:spcBef>
        <a:buFont typeface="Arial" panose="020B0604020202020204" pitchFamily="34" charset="0"/>
        <a:buChar char="»"/>
        <a:defRPr kumimoji="1" sz="2667" kern="1200">
          <a:solidFill>
            <a:schemeClr val="tx1">
              <a:lumMod val="75000"/>
              <a:lumOff val="25000"/>
            </a:schemeClr>
          </a:solidFill>
          <a:latin typeface="Meiryo UI" panose="020B0604030504040204" pitchFamily="50" charset="-128"/>
          <a:ea typeface="Meiryo UI" panose="020B0604030504040204" pitchFamily="50" charset="-128"/>
          <a:cs typeface="Meiryo UI" panose="020B0604030504040204" pitchFamily="50" charset="-128"/>
        </a:defRPr>
      </a:lvl5pPr>
      <a:lvl6pPr marL="3352716" indent="-304792" algn="l" defTabSz="1219170" rtl="0" eaLnBrk="1" latinLnBrk="0" hangingPunct="1">
        <a:spcBef>
          <a:spcPct val="20000"/>
        </a:spcBef>
        <a:buFont typeface="Arial" panose="020B0604020202020204" pitchFamily="34" charset="0"/>
        <a:buChar char="•"/>
        <a:defRPr kumimoji="1"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anose="020B0604020202020204" pitchFamily="34" charset="0"/>
        <a:buChar char="•"/>
        <a:defRPr kumimoji="1"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anose="020B0604020202020204" pitchFamily="34" charset="0"/>
        <a:buChar char="•"/>
        <a:defRPr kumimoji="1"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anose="020B0604020202020204" pitchFamily="34" charset="0"/>
        <a:buChar char="•"/>
        <a:defRPr kumimoji="1" sz="2667" kern="1200">
          <a:solidFill>
            <a:schemeClr val="tx1"/>
          </a:solidFill>
          <a:latin typeface="+mn-lt"/>
          <a:ea typeface="+mn-ea"/>
          <a:cs typeface="+mn-cs"/>
        </a:defRPr>
      </a:lvl9pPr>
    </p:bodyStyle>
    <p:otherStyle>
      <a:defPPr>
        <a:defRPr lang="ja-JP"/>
      </a:defPPr>
      <a:lvl1pPr marL="0" algn="l" defTabSz="1219170" rtl="0" eaLnBrk="1" latinLnBrk="0" hangingPunct="1">
        <a:defRPr kumimoji="1" sz="2400" kern="1200">
          <a:solidFill>
            <a:schemeClr val="tx1"/>
          </a:solidFill>
          <a:latin typeface="+mn-lt"/>
          <a:ea typeface="+mn-ea"/>
          <a:cs typeface="+mn-cs"/>
        </a:defRPr>
      </a:lvl1pPr>
      <a:lvl2pPr marL="609585" algn="l" defTabSz="1219170" rtl="0" eaLnBrk="1" latinLnBrk="0" hangingPunct="1">
        <a:defRPr kumimoji="1" sz="2400" kern="1200">
          <a:solidFill>
            <a:schemeClr val="tx1"/>
          </a:solidFill>
          <a:latin typeface="+mn-lt"/>
          <a:ea typeface="+mn-ea"/>
          <a:cs typeface="+mn-cs"/>
        </a:defRPr>
      </a:lvl2pPr>
      <a:lvl3pPr marL="1219170" algn="l" defTabSz="1219170" rtl="0" eaLnBrk="1" latinLnBrk="0" hangingPunct="1">
        <a:defRPr kumimoji="1" sz="2400" kern="1200">
          <a:solidFill>
            <a:schemeClr val="tx1"/>
          </a:solidFill>
          <a:latin typeface="+mn-lt"/>
          <a:ea typeface="+mn-ea"/>
          <a:cs typeface="+mn-cs"/>
        </a:defRPr>
      </a:lvl3pPr>
      <a:lvl4pPr marL="1828754" algn="l" defTabSz="1219170" rtl="0" eaLnBrk="1" latinLnBrk="0" hangingPunct="1">
        <a:defRPr kumimoji="1" sz="2400" kern="1200">
          <a:solidFill>
            <a:schemeClr val="tx1"/>
          </a:solidFill>
          <a:latin typeface="+mn-lt"/>
          <a:ea typeface="+mn-ea"/>
          <a:cs typeface="+mn-cs"/>
        </a:defRPr>
      </a:lvl4pPr>
      <a:lvl5pPr marL="2438339" algn="l" defTabSz="1219170" rtl="0" eaLnBrk="1" latinLnBrk="0" hangingPunct="1">
        <a:defRPr kumimoji="1" sz="2400" kern="1200">
          <a:solidFill>
            <a:schemeClr val="tx1"/>
          </a:solidFill>
          <a:latin typeface="+mn-lt"/>
          <a:ea typeface="+mn-ea"/>
          <a:cs typeface="+mn-cs"/>
        </a:defRPr>
      </a:lvl5pPr>
      <a:lvl6pPr marL="3047924" algn="l" defTabSz="1219170" rtl="0" eaLnBrk="1" latinLnBrk="0" hangingPunct="1">
        <a:defRPr kumimoji="1" sz="2400" kern="1200">
          <a:solidFill>
            <a:schemeClr val="tx1"/>
          </a:solidFill>
          <a:latin typeface="+mn-lt"/>
          <a:ea typeface="+mn-ea"/>
          <a:cs typeface="+mn-cs"/>
        </a:defRPr>
      </a:lvl6pPr>
      <a:lvl7pPr marL="3657509" algn="l" defTabSz="1219170" rtl="0" eaLnBrk="1" latinLnBrk="0" hangingPunct="1">
        <a:defRPr kumimoji="1" sz="2400" kern="1200">
          <a:solidFill>
            <a:schemeClr val="tx1"/>
          </a:solidFill>
          <a:latin typeface="+mn-lt"/>
          <a:ea typeface="+mn-ea"/>
          <a:cs typeface="+mn-cs"/>
        </a:defRPr>
      </a:lvl7pPr>
      <a:lvl8pPr marL="4267093" algn="l" defTabSz="1219170" rtl="0" eaLnBrk="1" latinLnBrk="0" hangingPunct="1">
        <a:defRPr kumimoji="1" sz="2400" kern="1200">
          <a:solidFill>
            <a:schemeClr val="tx1"/>
          </a:solidFill>
          <a:latin typeface="+mn-lt"/>
          <a:ea typeface="+mn-ea"/>
          <a:cs typeface="+mn-cs"/>
        </a:defRPr>
      </a:lvl8pPr>
      <a:lvl9pPr marL="4876678" algn="l" defTabSz="1219170" rtl="0" eaLnBrk="1" latinLnBrk="0" hangingPunct="1">
        <a:defRPr kumimoji="1"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2" name="正方形/長方形 11"/>
          <p:cNvSpPr/>
          <p:nvPr/>
        </p:nvSpPr>
        <p:spPr>
          <a:xfrm>
            <a:off x="0" y="0"/>
            <a:ext cx="12192000" cy="6858000"/>
          </a:xfrm>
          <a:prstGeom prst="rect">
            <a:avLst/>
          </a:prstGeom>
          <a:no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a:latin typeface="+mn-ea"/>
              <a:ea typeface="+mn-ea"/>
              <a:cs typeface="Meiryo UI" panose="020B0604030504040204" pitchFamily="50" charset="-128"/>
            </a:endParaRPr>
          </a:p>
        </p:txBody>
      </p:sp>
      <p:sp>
        <p:nvSpPr>
          <p:cNvPr id="7" name="正方形/長方形 6"/>
          <p:cNvSpPr/>
          <p:nvPr/>
        </p:nvSpPr>
        <p:spPr>
          <a:xfrm>
            <a:off x="0" y="0"/>
            <a:ext cx="12192000" cy="11040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a:latin typeface="+mn-ea"/>
              <a:ea typeface="+mn-ea"/>
              <a:cs typeface="Meiryo UI" panose="020B0604030504040204" pitchFamily="50" charset="-128"/>
            </a:endParaRPr>
          </a:p>
        </p:txBody>
      </p:sp>
      <p:sp>
        <p:nvSpPr>
          <p:cNvPr id="2" name="タイトル プレースホルダー 1"/>
          <p:cNvSpPr>
            <a:spLocks noGrp="1"/>
          </p:cNvSpPr>
          <p:nvPr>
            <p:ph type="title"/>
          </p:nvPr>
        </p:nvSpPr>
        <p:spPr>
          <a:xfrm>
            <a:off x="787829" y="287443"/>
            <a:ext cx="10935248" cy="720000"/>
          </a:xfrm>
          <a:prstGeom prst="rect">
            <a:avLst/>
          </a:prstGeom>
        </p:spPr>
        <p:txBody>
          <a:bodyPr vert="horz" lIns="91440" tIns="45720" rIns="91440" bIns="45720" rtlCol="0" anchor="ctr">
            <a:normAutofit/>
          </a:bodyPr>
          <a:lstStyle/>
          <a:p>
            <a:r>
              <a:rPr kumimoji="1" lang="ja-JP" altLang="en-US" dirty="0" smtClean="0"/>
              <a:t>マスター タイトルの書式設定</a:t>
            </a:r>
            <a:endParaRPr kumimoji="1" lang="ja-JP" altLang="en-US" dirty="0"/>
          </a:p>
        </p:txBody>
      </p:sp>
      <p:sp>
        <p:nvSpPr>
          <p:cNvPr id="3" name="テキスト プレースホルダー 2"/>
          <p:cNvSpPr>
            <a:spLocks noGrp="1"/>
          </p:cNvSpPr>
          <p:nvPr>
            <p:ph type="body" idx="1"/>
          </p:nvPr>
        </p:nvSpPr>
        <p:spPr>
          <a:xfrm>
            <a:off x="763675" y="1326383"/>
            <a:ext cx="10972800" cy="4886928"/>
          </a:xfrm>
          <a:prstGeom prst="rect">
            <a:avLst/>
          </a:prstGeom>
        </p:spPr>
        <p:txBody>
          <a:bodyPr vert="horz" lIns="91440" tIns="45720" rIns="91440" bIns="45720" rtlCol="0">
            <a:noAutofit/>
          </a:body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a:p>
            <a:pPr lvl="3"/>
            <a:r>
              <a:rPr kumimoji="1" lang="ja-JP" altLang="en-US" dirty="0" smtClean="0"/>
              <a:t>第 </a:t>
            </a:r>
            <a:r>
              <a:rPr kumimoji="1" lang="en-US" altLang="ja-JP" dirty="0" smtClean="0"/>
              <a:t>4 </a:t>
            </a:r>
            <a:r>
              <a:rPr kumimoji="1" lang="ja-JP" altLang="en-US" dirty="0" smtClean="0"/>
              <a:t>レベル</a:t>
            </a:r>
          </a:p>
          <a:p>
            <a:pPr lvl="4"/>
            <a:r>
              <a:rPr kumimoji="1" lang="ja-JP" altLang="en-US" dirty="0" smtClean="0"/>
              <a:t>第 </a:t>
            </a:r>
            <a:r>
              <a:rPr kumimoji="1" lang="en-US" altLang="ja-JP" dirty="0" smtClean="0"/>
              <a:t>5 </a:t>
            </a:r>
            <a:r>
              <a:rPr kumimoji="1" lang="ja-JP" altLang="en-US" dirty="0" smtClean="0"/>
              <a:t>レベル</a:t>
            </a:r>
            <a:endParaRPr kumimoji="1" lang="ja-JP" altLang="en-US" dirty="0"/>
          </a:p>
        </p:txBody>
      </p:sp>
      <p:pic>
        <p:nvPicPr>
          <p:cNvPr id="9" name="Picture 2" descr="C:\Users\riida\Documents\user\@素材\03_フォービー\fobi\WebFOCUS.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53981" y="6405331"/>
            <a:ext cx="1813560" cy="365760"/>
          </a:xfrm>
          <a:prstGeom prst="rect">
            <a:avLst/>
          </a:prstGeom>
          <a:noFill/>
          <a:extLst>
            <a:ext uri="{909E8E84-426E-40DD-AFC4-6F175D3DCCD1}">
              <a14:hiddenFill xmlns:a14="http://schemas.microsoft.com/office/drawing/2010/main">
                <a:solidFill>
                  <a:srgbClr val="FFFFFF"/>
                </a:solidFill>
              </a14:hiddenFill>
            </a:ext>
          </a:extLst>
        </p:spPr>
      </p:pic>
      <p:sp>
        <p:nvSpPr>
          <p:cNvPr id="10" name="テキスト ボックス 9"/>
          <p:cNvSpPr txBox="1"/>
          <p:nvPr/>
        </p:nvSpPr>
        <p:spPr>
          <a:xfrm>
            <a:off x="10251254" y="-15402"/>
            <a:ext cx="1957316" cy="276999"/>
          </a:xfrm>
          <a:prstGeom prst="rect">
            <a:avLst/>
          </a:prstGeom>
          <a:noFill/>
        </p:spPr>
        <p:txBody>
          <a:bodyPr wrap="square" rtlCol="0">
            <a:spAutoFit/>
          </a:bodyPr>
          <a:lstStyle/>
          <a:p>
            <a:pPr algn="r"/>
            <a:r>
              <a:rPr kumimoji="1" lang="en-US" altLang="ja-JP" sz="1200" dirty="0" smtClean="0">
                <a:solidFill>
                  <a:schemeClr val="bg1"/>
                </a:solidFill>
                <a:latin typeface="+mn-ea"/>
                <a:ea typeface="+mn-ea"/>
                <a:cs typeface="Meiryo UI" panose="020B0604030504040204" pitchFamily="50" charset="-128"/>
              </a:rPr>
              <a:t>WF-900</a:t>
            </a:r>
            <a:endParaRPr kumimoji="1" lang="ja-JP" altLang="en-US" sz="1200" dirty="0" smtClean="0">
              <a:solidFill>
                <a:schemeClr val="bg1"/>
              </a:solidFill>
              <a:latin typeface="+mn-ea"/>
              <a:ea typeface="+mn-ea"/>
              <a:cs typeface="Meiryo UI" panose="020B0604030504040204" pitchFamily="50" charset="-128"/>
            </a:endParaRPr>
          </a:p>
        </p:txBody>
      </p:sp>
      <p:sp>
        <p:nvSpPr>
          <p:cNvPr id="8" name="テキスト ボックス 7"/>
          <p:cNvSpPr txBox="1"/>
          <p:nvPr/>
        </p:nvSpPr>
        <p:spPr>
          <a:xfrm>
            <a:off x="3023659" y="6391934"/>
            <a:ext cx="6144683" cy="297454"/>
          </a:xfrm>
          <a:prstGeom prst="rect">
            <a:avLst/>
          </a:prstGeom>
          <a:noFill/>
        </p:spPr>
        <p:txBody>
          <a:bodyPr wrap="square" rtlCol="0">
            <a:spAutoFit/>
          </a:bodyPr>
          <a:lstStyle/>
          <a:p>
            <a:pPr marL="0" marR="0" indent="0" algn="ctr" defTabSz="1219170" rtl="0" eaLnBrk="1" fontAlgn="auto" latinLnBrk="0" hangingPunct="1">
              <a:lnSpc>
                <a:spcPct val="100000"/>
              </a:lnSpc>
              <a:spcBef>
                <a:spcPts val="0"/>
              </a:spcBef>
              <a:spcAft>
                <a:spcPts val="0"/>
              </a:spcAft>
              <a:buClrTx/>
              <a:buSzTx/>
              <a:buFontTx/>
              <a:buNone/>
              <a:tabLst/>
              <a:defRPr/>
            </a:pPr>
            <a:r>
              <a:rPr lang="en-US" altLang="ja-JP" sz="1333" dirty="0" smtClean="0">
                <a:solidFill>
                  <a:schemeClr val="bg1">
                    <a:lumMod val="65000"/>
                  </a:schemeClr>
                </a:solidFill>
                <a:latin typeface="+mn-ea"/>
                <a:ea typeface="+mn-ea"/>
              </a:rPr>
              <a:t>Copyright © </a:t>
            </a:r>
            <a:r>
              <a:rPr lang="en-US" altLang="ja-JP" sz="1333" dirty="0" err="1" smtClean="0">
                <a:solidFill>
                  <a:schemeClr val="bg1">
                    <a:lumMod val="65000"/>
                  </a:schemeClr>
                </a:solidFill>
                <a:latin typeface="+mn-ea"/>
                <a:ea typeface="+mn-ea"/>
              </a:rPr>
              <a:t>K.K.Ashisuto</a:t>
            </a:r>
            <a:endParaRPr lang="en-US" altLang="ja-JP" sz="1333" dirty="0" smtClean="0">
              <a:solidFill>
                <a:schemeClr val="bg1">
                  <a:lumMod val="65000"/>
                </a:schemeClr>
              </a:solidFill>
              <a:latin typeface="+mn-ea"/>
              <a:ea typeface="+mn-ea"/>
            </a:endParaRPr>
          </a:p>
        </p:txBody>
      </p:sp>
      <p:sp>
        <p:nvSpPr>
          <p:cNvPr id="11" name="テキスト ボックス 10"/>
          <p:cNvSpPr txBox="1"/>
          <p:nvPr/>
        </p:nvSpPr>
        <p:spPr>
          <a:xfrm>
            <a:off x="11376587" y="6364223"/>
            <a:ext cx="768085" cy="338554"/>
          </a:xfrm>
          <a:prstGeom prst="rect">
            <a:avLst/>
          </a:prstGeom>
          <a:noFill/>
          <a:ln>
            <a:noFill/>
          </a:ln>
        </p:spPr>
        <p:txBody>
          <a:bodyPr wrap="square" rtlCol="0">
            <a:spAutoFit/>
          </a:bodyPr>
          <a:lstStyle/>
          <a:p>
            <a:pPr marL="0" marR="0" indent="0" algn="r" defTabSz="1219170" rtl="0" eaLnBrk="1" fontAlgn="auto" latinLnBrk="0" hangingPunct="1">
              <a:lnSpc>
                <a:spcPct val="100000"/>
              </a:lnSpc>
              <a:spcBef>
                <a:spcPts val="0"/>
              </a:spcBef>
              <a:spcAft>
                <a:spcPts val="0"/>
              </a:spcAft>
              <a:buClrTx/>
              <a:buSzTx/>
              <a:buFontTx/>
              <a:buNone/>
              <a:tabLst/>
              <a:defRPr/>
            </a:pPr>
            <a:fld id="{A3B5CCB9-F94C-44D3-92C6-E24AAB2A2C72}" type="slidenum">
              <a:rPr lang="ja-JP" altLang="en-US" sz="1600" smtClean="0">
                <a:solidFill>
                  <a:schemeClr val="bg1">
                    <a:lumMod val="65000"/>
                  </a:schemeClr>
                </a:solidFill>
                <a:latin typeface="+mn-ea"/>
                <a:ea typeface="+mn-ea"/>
              </a:rPr>
              <a:pPr marL="0" marR="0" indent="0" algn="r" defTabSz="1219170" rtl="0" eaLnBrk="1" fontAlgn="auto" latinLnBrk="0" hangingPunct="1">
                <a:lnSpc>
                  <a:spcPct val="100000"/>
                </a:lnSpc>
                <a:spcBef>
                  <a:spcPts val="0"/>
                </a:spcBef>
                <a:spcAft>
                  <a:spcPts val="0"/>
                </a:spcAft>
                <a:buClrTx/>
                <a:buSzTx/>
                <a:buFontTx/>
                <a:buNone/>
                <a:tabLst/>
                <a:defRPr/>
              </a:pPr>
              <a:t>‹#›</a:t>
            </a:fld>
            <a:endParaRPr lang="ja-JP" altLang="en-US" sz="1600" smtClean="0">
              <a:solidFill>
                <a:schemeClr val="bg1">
                  <a:lumMod val="65000"/>
                </a:schemeClr>
              </a:solidFill>
              <a:latin typeface="+mn-ea"/>
              <a:ea typeface="+mn-ea"/>
            </a:endParaRPr>
          </a:p>
        </p:txBody>
      </p:sp>
    </p:spTree>
    <p:extLst>
      <p:ext uri="{BB962C8B-B14F-4D97-AF65-F5344CB8AC3E}">
        <p14:creationId xmlns:p14="http://schemas.microsoft.com/office/powerpoint/2010/main" val="1022215069"/>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Lst>
  <p:timing>
    <p:tnLst>
      <p:par>
        <p:cTn id="1" dur="indefinite" restart="never" nodeType="tmRoot"/>
      </p:par>
    </p:tnLst>
  </p:timing>
  <p:hf sldNum="0" hdr="0" ftr="0" dt="0"/>
  <p:txStyles>
    <p:titleStyle>
      <a:lvl1pPr algn="l" defTabSz="1219170" rtl="0" eaLnBrk="1" latinLnBrk="0" hangingPunct="1">
        <a:spcBef>
          <a:spcPct val="0"/>
        </a:spcBef>
        <a:buNone/>
        <a:defRPr kumimoji="1" sz="3200" b="1" kern="1200">
          <a:solidFill>
            <a:schemeClr val="bg1"/>
          </a:solidFill>
          <a:latin typeface="+mn-ea"/>
          <a:ea typeface="+mn-ea"/>
          <a:cs typeface="Meiryo UI" panose="020B0604030504040204" pitchFamily="50" charset="-128"/>
        </a:defRPr>
      </a:lvl1pPr>
    </p:titleStyle>
    <p:bodyStyle>
      <a:lvl1pPr marL="457189" indent="-457189" algn="l" defTabSz="1219170" rtl="0" eaLnBrk="1" latinLnBrk="0" hangingPunct="1">
        <a:spcBef>
          <a:spcPct val="20000"/>
        </a:spcBef>
        <a:buClr>
          <a:schemeClr val="accent6"/>
        </a:buClr>
        <a:buFont typeface="Wingdings" panose="05000000000000000000" pitchFamily="2" charset="2"/>
        <a:buChar char="p"/>
        <a:defRPr kumimoji="1" sz="2000" b="1" kern="1200">
          <a:solidFill>
            <a:schemeClr val="accent6"/>
          </a:solidFill>
          <a:latin typeface="+mn-ea"/>
          <a:ea typeface="+mn-ea"/>
          <a:cs typeface="Meiryo UI" panose="020B0604030504040204" pitchFamily="50" charset="-128"/>
        </a:defRPr>
      </a:lvl1pPr>
      <a:lvl2pPr marL="990575" indent="-380990" algn="l" defTabSz="1219170" rtl="0" eaLnBrk="1" latinLnBrk="0" hangingPunct="1">
        <a:spcBef>
          <a:spcPct val="20000"/>
        </a:spcBef>
        <a:buClr>
          <a:schemeClr val="accent1"/>
        </a:buClr>
        <a:buFont typeface="Arial" panose="020B0604020202020204" pitchFamily="34" charset="0"/>
        <a:buChar char="–"/>
        <a:defRPr kumimoji="1" sz="1800" kern="1200">
          <a:solidFill>
            <a:schemeClr val="tx1">
              <a:lumMod val="75000"/>
              <a:lumOff val="25000"/>
            </a:schemeClr>
          </a:solidFill>
          <a:latin typeface="+mn-ea"/>
          <a:ea typeface="+mn-ea"/>
          <a:cs typeface="Meiryo UI" panose="020B0604030504040204" pitchFamily="50" charset="-128"/>
        </a:defRPr>
      </a:lvl2pPr>
      <a:lvl3pPr marL="1523962" indent="-304792" algn="l" defTabSz="1219170" rtl="0" eaLnBrk="1" latinLnBrk="0" hangingPunct="1">
        <a:spcBef>
          <a:spcPct val="20000"/>
        </a:spcBef>
        <a:buClr>
          <a:schemeClr val="tx1">
            <a:lumMod val="75000"/>
            <a:lumOff val="25000"/>
          </a:schemeClr>
        </a:buClr>
        <a:buFont typeface="Arial" panose="020B0604020202020204" pitchFamily="34" charset="0"/>
        <a:buChar char="•"/>
        <a:defRPr kumimoji="1" sz="1600" kern="1200">
          <a:solidFill>
            <a:schemeClr val="tx1">
              <a:lumMod val="75000"/>
              <a:lumOff val="25000"/>
            </a:schemeClr>
          </a:solidFill>
          <a:latin typeface="+mn-ea"/>
          <a:ea typeface="+mn-ea"/>
          <a:cs typeface="Meiryo UI" panose="020B0604030504040204" pitchFamily="50" charset="-128"/>
        </a:defRPr>
      </a:lvl3pPr>
      <a:lvl4pPr marL="2133547" indent="-304792" algn="l" defTabSz="1219170" rtl="0" eaLnBrk="1" latinLnBrk="0" hangingPunct="1">
        <a:spcBef>
          <a:spcPct val="20000"/>
        </a:spcBef>
        <a:buClr>
          <a:schemeClr val="tx1">
            <a:lumMod val="75000"/>
            <a:lumOff val="25000"/>
          </a:schemeClr>
        </a:buClr>
        <a:buFont typeface="Arial" panose="020B0604020202020204" pitchFamily="34" charset="0"/>
        <a:buChar char="–"/>
        <a:defRPr kumimoji="1" sz="1600" kern="1200">
          <a:solidFill>
            <a:schemeClr val="tx1">
              <a:lumMod val="75000"/>
              <a:lumOff val="25000"/>
            </a:schemeClr>
          </a:solidFill>
          <a:latin typeface="+mn-ea"/>
          <a:ea typeface="+mn-ea"/>
          <a:cs typeface="Meiryo UI" panose="020B0604030504040204" pitchFamily="50" charset="-128"/>
        </a:defRPr>
      </a:lvl4pPr>
      <a:lvl5pPr marL="2743131" indent="-304792" algn="l" defTabSz="1219170" rtl="0" eaLnBrk="1" latinLnBrk="0" hangingPunct="1">
        <a:spcBef>
          <a:spcPct val="20000"/>
        </a:spcBef>
        <a:buClr>
          <a:schemeClr val="tx1">
            <a:lumMod val="75000"/>
            <a:lumOff val="25000"/>
          </a:schemeClr>
        </a:buClr>
        <a:buFont typeface="Arial" panose="020B0604020202020204" pitchFamily="34" charset="0"/>
        <a:buChar char="»"/>
        <a:defRPr kumimoji="1" sz="1600" kern="1200">
          <a:solidFill>
            <a:schemeClr val="tx1">
              <a:lumMod val="75000"/>
              <a:lumOff val="25000"/>
            </a:schemeClr>
          </a:solidFill>
          <a:latin typeface="+mn-ea"/>
          <a:ea typeface="+mn-ea"/>
          <a:cs typeface="Meiryo UI" panose="020B0604030504040204" pitchFamily="50" charset="-128"/>
        </a:defRPr>
      </a:lvl5pPr>
      <a:lvl6pPr marL="3352716" indent="-304792" algn="l" defTabSz="1219170" rtl="0" eaLnBrk="1" latinLnBrk="0" hangingPunct="1">
        <a:spcBef>
          <a:spcPct val="20000"/>
        </a:spcBef>
        <a:buFont typeface="Arial" panose="020B0604020202020204" pitchFamily="34" charset="0"/>
        <a:buChar char="•"/>
        <a:defRPr kumimoji="1"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anose="020B0604020202020204" pitchFamily="34" charset="0"/>
        <a:buChar char="•"/>
        <a:defRPr kumimoji="1"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anose="020B0604020202020204" pitchFamily="34" charset="0"/>
        <a:buChar char="•"/>
        <a:defRPr kumimoji="1"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anose="020B0604020202020204" pitchFamily="34" charset="0"/>
        <a:buChar char="•"/>
        <a:defRPr kumimoji="1" sz="2667" kern="1200">
          <a:solidFill>
            <a:schemeClr val="tx1"/>
          </a:solidFill>
          <a:latin typeface="+mn-lt"/>
          <a:ea typeface="+mn-ea"/>
          <a:cs typeface="+mn-cs"/>
        </a:defRPr>
      </a:lvl9pPr>
    </p:bodyStyle>
    <p:otherStyle>
      <a:defPPr>
        <a:defRPr lang="ja-JP"/>
      </a:defPPr>
      <a:lvl1pPr marL="0" algn="l" defTabSz="1219170" rtl="0" eaLnBrk="1" latinLnBrk="0" hangingPunct="1">
        <a:defRPr kumimoji="1" sz="2400" kern="1200">
          <a:solidFill>
            <a:schemeClr val="tx1"/>
          </a:solidFill>
          <a:latin typeface="+mn-lt"/>
          <a:ea typeface="+mn-ea"/>
          <a:cs typeface="+mn-cs"/>
        </a:defRPr>
      </a:lvl1pPr>
      <a:lvl2pPr marL="609585" algn="l" defTabSz="1219170" rtl="0" eaLnBrk="1" latinLnBrk="0" hangingPunct="1">
        <a:defRPr kumimoji="1" sz="2400" kern="1200">
          <a:solidFill>
            <a:schemeClr val="tx1"/>
          </a:solidFill>
          <a:latin typeface="+mn-lt"/>
          <a:ea typeface="+mn-ea"/>
          <a:cs typeface="+mn-cs"/>
        </a:defRPr>
      </a:lvl2pPr>
      <a:lvl3pPr marL="1219170" algn="l" defTabSz="1219170" rtl="0" eaLnBrk="1" latinLnBrk="0" hangingPunct="1">
        <a:defRPr kumimoji="1" sz="2400" kern="1200">
          <a:solidFill>
            <a:schemeClr val="tx1"/>
          </a:solidFill>
          <a:latin typeface="+mn-lt"/>
          <a:ea typeface="+mn-ea"/>
          <a:cs typeface="+mn-cs"/>
        </a:defRPr>
      </a:lvl3pPr>
      <a:lvl4pPr marL="1828754" algn="l" defTabSz="1219170" rtl="0" eaLnBrk="1" latinLnBrk="0" hangingPunct="1">
        <a:defRPr kumimoji="1" sz="2400" kern="1200">
          <a:solidFill>
            <a:schemeClr val="tx1"/>
          </a:solidFill>
          <a:latin typeface="+mn-lt"/>
          <a:ea typeface="+mn-ea"/>
          <a:cs typeface="+mn-cs"/>
        </a:defRPr>
      </a:lvl4pPr>
      <a:lvl5pPr marL="2438339" algn="l" defTabSz="1219170" rtl="0" eaLnBrk="1" latinLnBrk="0" hangingPunct="1">
        <a:defRPr kumimoji="1" sz="2400" kern="1200">
          <a:solidFill>
            <a:schemeClr val="tx1"/>
          </a:solidFill>
          <a:latin typeface="+mn-lt"/>
          <a:ea typeface="+mn-ea"/>
          <a:cs typeface="+mn-cs"/>
        </a:defRPr>
      </a:lvl5pPr>
      <a:lvl6pPr marL="3047924" algn="l" defTabSz="1219170" rtl="0" eaLnBrk="1" latinLnBrk="0" hangingPunct="1">
        <a:defRPr kumimoji="1" sz="2400" kern="1200">
          <a:solidFill>
            <a:schemeClr val="tx1"/>
          </a:solidFill>
          <a:latin typeface="+mn-lt"/>
          <a:ea typeface="+mn-ea"/>
          <a:cs typeface="+mn-cs"/>
        </a:defRPr>
      </a:lvl6pPr>
      <a:lvl7pPr marL="3657509" algn="l" defTabSz="1219170" rtl="0" eaLnBrk="1" latinLnBrk="0" hangingPunct="1">
        <a:defRPr kumimoji="1" sz="2400" kern="1200">
          <a:solidFill>
            <a:schemeClr val="tx1"/>
          </a:solidFill>
          <a:latin typeface="+mn-lt"/>
          <a:ea typeface="+mn-ea"/>
          <a:cs typeface="+mn-cs"/>
        </a:defRPr>
      </a:lvl7pPr>
      <a:lvl8pPr marL="4267093" algn="l" defTabSz="1219170" rtl="0" eaLnBrk="1" latinLnBrk="0" hangingPunct="1">
        <a:defRPr kumimoji="1" sz="2400" kern="1200">
          <a:solidFill>
            <a:schemeClr val="tx1"/>
          </a:solidFill>
          <a:latin typeface="+mn-lt"/>
          <a:ea typeface="+mn-ea"/>
          <a:cs typeface="+mn-cs"/>
        </a:defRPr>
      </a:lvl8pPr>
      <a:lvl9pPr marL="4876678" algn="l" defTabSz="1219170" rtl="0" eaLnBrk="1" latinLnBrk="0" hangingPunct="1">
        <a:defRPr kumimoji="1" sz="2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2" name="正方形/長方形 11"/>
          <p:cNvSpPr/>
          <p:nvPr/>
        </p:nvSpPr>
        <p:spPr>
          <a:xfrm>
            <a:off x="0" y="0"/>
            <a:ext cx="12192000" cy="6858000"/>
          </a:xfrm>
          <a:prstGeom prst="rect">
            <a:avLst/>
          </a:prstGeom>
          <a:no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a:latin typeface="+mn-ea"/>
              <a:ea typeface="+mn-ea"/>
              <a:cs typeface="Meiryo UI" panose="020B0604030504040204" pitchFamily="50" charset="-128"/>
            </a:endParaRPr>
          </a:p>
        </p:txBody>
      </p:sp>
      <p:sp>
        <p:nvSpPr>
          <p:cNvPr id="7" name="正方形/長方形 6"/>
          <p:cNvSpPr/>
          <p:nvPr/>
        </p:nvSpPr>
        <p:spPr>
          <a:xfrm>
            <a:off x="5903979" y="1988840"/>
            <a:ext cx="6288021" cy="2592288"/>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a:latin typeface="+mn-ea"/>
              <a:ea typeface="+mn-ea"/>
              <a:cs typeface="Meiryo UI" panose="020B0604030504040204" pitchFamily="50" charset="-128"/>
            </a:endParaRPr>
          </a:p>
        </p:txBody>
      </p:sp>
      <p:sp>
        <p:nvSpPr>
          <p:cNvPr id="13" name="テキスト ボックス 12"/>
          <p:cNvSpPr txBox="1"/>
          <p:nvPr/>
        </p:nvSpPr>
        <p:spPr>
          <a:xfrm>
            <a:off x="10251254" y="-15402"/>
            <a:ext cx="1957316" cy="276999"/>
          </a:xfrm>
          <a:prstGeom prst="rect">
            <a:avLst/>
          </a:prstGeom>
          <a:noFill/>
        </p:spPr>
        <p:txBody>
          <a:bodyPr wrap="square" rtlCol="0">
            <a:spAutoFit/>
          </a:bodyPr>
          <a:lstStyle/>
          <a:p>
            <a:pPr algn="r"/>
            <a:r>
              <a:rPr kumimoji="1" lang="en-US" altLang="ja-JP" sz="1200" dirty="0" smtClean="0">
                <a:solidFill>
                  <a:schemeClr val="bg1">
                    <a:lumMod val="65000"/>
                  </a:schemeClr>
                </a:solidFill>
                <a:latin typeface="+mn-ea"/>
                <a:ea typeface="+mn-ea"/>
                <a:cs typeface="Meiryo UI" panose="020B0604030504040204" pitchFamily="50" charset="-128"/>
              </a:rPr>
              <a:t>WF-900</a:t>
            </a:r>
            <a:endParaRPr kumimoji="1" lang="ja-JP" altLang="en-US" sz="1200" dirty="0" smtClean="0">
              <a:solidFill>
                <a:schemeClr val="bg1">
                  <a:lumMod val="65000"/>
                </a:schemeClr>
              </a:solidFill>
              <a:latin typeface="+mn-ea"/>
              <a:ea typeface="+mn-ea"/>
              <a:cs typeface="Meiryo UI" panose="020B0604030504040204" pitchFamily="50" charset="-128"/>
            </a:endParaRPr>
          </a:p>
        </p:txBody>
      </p:sp>
      <p:pic>
        <p:nvPicPr>
          <p:cNvPr id="16" name="Picture 2" descr="C:\Users\riida\Documents\user\@素材\03_フォービー\fobi\WebFOCUS.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3981" y="6405331"/>
            <a:ext cx="1813560" cy="365760"/>
          </a:xfrm>
          <a:prstGeom prst="rect">
            <a:avLst/>
          </a:prstGeom>
          <a:noFill/>
          <a:extLst>
            <a:ext uri="{909E8E84-426E-40DD-AFC4-6F175D3DCCD1}">
              <a14:hiddenFill xmlns:a14="http://schemas.microsoft.com/office/drawing/2010/main">
                <a:solidFill>
                  <a:srgbClr val="FFFFFF"/>
                </a:solidFill>
              </a14:hiddenFill>
            </a:ext>
          </a:extLst>
        </p:spPr>
      </p:pic>
      <p:sp>
        <p:nvSpPr>
          <p:cNvPr id="17" name="テキスト ボックス 16"/>
          <p:cNvSpPr txBox="1"/>
          <p:nvPr/>
        </p:nvSpPr>
        <p:spPr>
          <a:xfrm>
            <a:off x="3023659" y="6391934"/>
            <a:ext cx="6144683" cy="297454"/>
          </a:xfrm>
          <a:prstGeom prst="rect">
            <a:avLst/>
          </a:prstGeom>
          <a:noFill/>
        </p:spPr>
        <p:txBody>
          <a:bodyPr wrap="square" rtlCol="0">
            <a:spAutoFit/>
          </a:bodyPr>
          <a:lstStyle/>
          <a:p>
            <a:pPr marL="0" marR="0" indent="0" algn="ctr" defTabSz="1219170" rtl="0" eaLnBrk="1" fontAlgn="auto" latinLnBrk="0" hangingPunct="1">
              <a:lnSpc>
                <a:spcPct val="100000"/>
              </a:lnSpc>
              <a:spcBef>
                <a:spcPts val="0"/>
              </a:spcBef>
              <a:spcAft>
                <a:spcPts val="0"/>
              </a:spcAft>
              <a:buClrTx/>
              <a:buSzTx/>
              <a:buFontTx/>
              <a:buNone/>
              <a:tabLst/>
              <a:defRPr/>
            </a:pPr>
            <a:r>
              <a:rPr lang="en-US" altLang="ja-JP" sz="1333" dirty="0" smtClean="0">
                <a:solidFill>
                  <a:schemeClr val="bg1">
                    <a:lumMod val="65000"/>
                  </a:schemeClr>
                </a:solidFill>
                <a:latin typeface="+mn-ea"/>
                <a:ea typeface="+mn-ea"/>
              </a:rPr>
              <a:t>Copyright © </a:t>
            </a:r>
            <a:r>
              <a:rPr lang="en-US" altLang="ja-JP" sz="1333" dirty="0" err="1" smtClean="0">
                <a:solidFill>
                  <a:schemeClr val="bg1">
                    <a:lumMod val="65000"/>
                  </a:schemeClr>
                </a:solidFill>
                <a:latin typeface="+mn-ea"/>
                <a:ea typeface="+mn-ea"/>
              </a:rPr>
              <a:t>K.K.Ashisuto</a:t>
            </a:r>
            <a:endParaRPr lang="en-US" altLang="ja-JP" sz="1333" dirty="0" smtClean="0">
              <a:solidFill>
                <a:schemeClr val="bg1">
                  <a:lumMod val="65000"/>
                </a:schemeClr>
              </a:solidFill>
              <a:latin typeface="+mn-ea"/>
              <a:ea typeface="+mn-ea"/>
            </a:endParaRPr>
          </a:p>
        </p:txBody>
      </p:sp>
      <p:sp>
        <p:nvSpPr>
          <p:cNvPr id="18" name="テキスト ボックス 17"/>
          <p:cNvSpPr txBox="1"/>
          <p:nvPr/>
        </p:nvSpPr>
        <p:spPr>
          <a:xfrm>
            <a:off x="11376587" y="6364223"/>
            <a:ext cx="768085" cy="338554"/>
          </a:xfrm>
          <a:prstGeom prst="rect">
            <a:avLst/>
          </a:prstGeom>
          <a:noFill/>
          <a:ln>
            <a:noFill/>
          </a:ln>
        </p:spPr>
        <p:txBody>
          <a:bodyPr wrap="square" rtlCol="0">
            <a:spAutoFit/>
          </a:bodyPr>
          <a:lstStyle/>
          <a:p>
            <a:pPr marL="0" marR="0" indent="0" algn="r" defTabSz="1219170" rtl="0" eaLnBrk="1" fontAlgn="auto" latinLnBrk="0" hangingPunct="1">
              <a:lnSpc>
                <a:spcPct val="100000"/>
              </a:lnSpc>
              <a:spcBef>
                <a:spcPts val="0"/>
              </a:spcBef>
              <a:spcAft>
                <a:spcPts val="0"/>
              </a:spcAft>
              <a:buClrTx/>
              <a:buSzTx/>
              <a:buFontTx/>
              <a:buNone/>
              <a:tabLst/>
              <a:defRPr/>
            </a:pPr>
            <a:fld id="{A3B5CCB9-F94C-44D3-92C6-E24AAB2A2C72}" type="slidenum">
              <a:rPr lang="ja-JP" altLang="en-US" sz="1600" smtClean="0">
                <a:solidFill>
                  <a:schemeClr val="bg1">
                    <a:lumMod val="65000"/>
                  </a:schemeClr>
                </a:solidFill>
                <a:latin typeface="+mn-ea"/>
                <a:ea typeface="+mn-ea"/>
              </a:rPr>
              <a:pPr marL="0" marR="0" indent="0" algn="r" defTabSz="1219170" rtl="0" eaLnBrk="1" fontAlgn="auto" latinLnBrk="0" hangingPunct="1">
                <a:lnSpc>
                  <a:spcPct val="100000"/>
                </a:lnSpc>
                <a:spcBef>
                  <a:spcPts val="0"/>
                </a:spcBef>
                <a:spcAft>
                  <a:spcPts val="0"/>
                </a:spcAft>
                <a:buClrTx/>
                <a:buSzTx/>
                <a:buFontTx/>
                <a:buNone/>
                <a:tabLst/>
                <a:defRPr/>
              </a:pPr>
              <a:t>‹#›</a:t>
            </a:fld>
            <a:endParaRPr lang="ja-JP" altLang="en-US" sz="1600" smtClean="0">
              <a:solidFill>
                <a:schemeClr val="bg1">
                  <a:lumMod val="65000"/>
                </a:schemeClr>
              </a:solidFill>
              <a:latin typeface="+mn-ea"/>
              <a:ea typeface="+mn-ea"/>
            </a:endParaRPr>
          </a:p>
        </p:txBody>
      </p:sp>
    </p:spTree>
    <p:extLst>
      <p:ext uri="{BB962C8B-B14F-4D97-AF65-F5344CB8AC3E}">
        <p14:creationId xmlns:p14="http://schemas.microsoft.com/office/powerpoint/2010/main" val="4159171651"/>
      </p:ext>
    </p:extLst>
  </p:cSld>
  <p:clrMap bg1="lt1" tx1="dk1" bg2="lt2" tx2="dk2" accent1="accent1" accent2="accent2" accent3="accent3" accent4="accent4" accent5="accent5" accent6="accent6" hlink="hlink" folHlink="folHlink"/>
  <p:sldLayoutIdLst>
    <p:sldLayoutId id="2147483727" r:id="rId1"/>
    <p:sldLayoutId id="2147483728" r:id="rId2"/>
  </p:sldLayoutIdLst>
  <p:timing>
    <p:tnLst>
      <p:par>
        <p:cTn id="1" dur="indefinite" restart="never" nodeType="tmRoot"/>
      </p:par>
    </p:tnLst>
  </p:timing>
  <p:hf sldNum="0" hdr="0" ftr="0" dt="0"/>
  <p:txStyles>
    <p:titleStyle>
      <a:lvl1pPr algn="ctr" defTabSz="1219170" rtl="0" eaLnBrk="1" latinLnBrk="0" hangingPunct="1">
        <a:spcBef>
          <a:spcPct val="0"/>
        </a:spcBef>
        <a:buNone/>
        <a:defRPr kumimoji="1" sz="5867" kern="1200">
          <a:solidFill>
            <a:schemeClr val="bg1"/>
          </a:solidFill>
          <a:latin typeface="Meiryo UI" panose="020B0604030504040204" pitchFamily="50" charset="-128"/>
          <a:ea typeface="Meiryo UI" panose="020B0604030504040204" pitchFamily="50" charset="-128"/>
          <a:cs typeface="Meiryo UI" panose="020B0604030504040204" pitchFamily="50" charset="-128"/>
        </a:defRPr>
      </a:lvl1pPr>
    </p:titleStyle>
    <p:bodyStyle>
      <a:lvl1pPr marL="457189" indent="-457189" algn="l" defTabSz="1219170" rtl="0" eaLnBrk="1" latinLnBrk="0" hangingPunct="1">
        <a:spcBef>
          <a:spcPct val="20000"/>
        </a:spcBef>
        <a:buFont typeface="Arial" panose="020B0604020202020204" pitchFamily="34" charset="0"/>
        <a:buChar char="•"/>
        <a:defRPr kumimoji="1" sz="4267" kern="1200">
          <a:solidFill>
            <a:schemeClr val="tx1">
              <a:lumMod val="75000"/>
              <a:lumOff val="25000"/>
            </a:schemeClr>
          </a:solidFill>
          <a:latin typeface="Meiryo UI" panose="020B0604030504040204" pitchFamily="50" charset="-128"/>
          <a:ea typeface="Meiryo UI" panose="020B0604030504040204" pitchFamily="50" charset="-128"/>
          <a:cs typeface="Meiryo UI" panose="020B0604030504040204" pitchFamily="50" charset="-128"/>
        </a:defRPr>
      </a:lvl1pPr>
      <a:lvl2pPr marL="990575" indent="-380990" algn="l" defTabSz="1219170" rtl="0" eaLnBrk="1" latinLnBrk="0" hangingPunct="1">
        <a:spcBef>
          <a:spcPct val="20000"/>
        </a:spcBef>
        <a:buFont typeface="Arial" panose="020B0604020202020204" pitchFamily="34" charset="0"/>
        <a:buChar char="–"/>
        <a:defRPr kumimoji="1" sz="3733" kern="1200">
          <a:solidFill>
            <a:schemeClr val="tx1">
              <a:lumMod val="75000"/>
              <a:lumOff val="25000"/>
            </a:schemeClr>
          </a:solidFill>
          <a:latin typeface="Meiryo UI" panose="020B0604030504040204" pitchFamily="50" charset="-128"/>
          <a:ea typeface="Meiryo UI" panose="020B0604030504040204" pitchFamily="50" charset="-128"/>
          <a:cs typeface="Meiryo UI" panose="020B0604030504040204" pitchFamily="50" charset="-128"/>
        </a:defRPr>
      </a:lvl2pPr>
      <a:lvl3pPr marL="1523962" indent="-304792" algn="l" defTabSz="1219170" rtl="0" eaLnBrk="1" latinLnBrk="0" hangingPunct="1">
        <a:spcBef>
          <a:spcPct val="20000"/>
        </a:spcBef>
        <a:buFont typeface="Arial" panose="020B0604020202020204" pitchFamily="34" charset="0"/>
        <a:buChar char="•"/>
        <a:defRPr kumimoji="1" sz="3200" kern="1200">
          <a:solidFill>
            <a:schemeClr val="tx1">
              <a:lumMod val="75000"/>
              <a:lumOff val="25000"/>
            </a:schemeClr>
          </a:solidFill>
          <a:latin typeface="Meiryo UI" panose="020B0604030504040204" pitchFamily="50" charset="-128"/>
          <a:ea typeface="Meiryo UI" panose="020B0604030504040204" pitchFamily="50" charset="-128"/>
          <a:cs typeface="Meiryo UI" panose="020B0604030504040204" pitchFamily="50" charset="-128"/>
        </a:defRPr>
      </a:lvl3pPr>
      <a:lvl4pPr marL="2133547" indent="-304792" algn="l" defTabSz="1219170" rtl="0" eaLnBrk="1" latinLnBrk="0" hangingPunct="1">
        <a:spcBef>
          <a:spcPct val="20000"/>
        </a:spcBef>
        <a:buFont typeface="Arial" panose="020B0604020202020204" pitchFamily="34" charset="0"/>
        <a:buChar char="–"/>
        <a:defRPr kumimoji="1" sz="2667" kern="1200">
          <a:solidFill>
            <a:schemeClr val="tx1">
              <a:lumMod val="75000"/>
              <a:lumOff val="25000"/>
            </a:schemeClr>
          </a:solidFill>
          <a:latin typeface="Meiryo UI" panose="020B0604030504040204" pitchFamily="50" charset="-128"/>
          <a:ea typeface="Meiryo UI" panose="020B0604030504040204" pitchFamily="50" charset="-128"/>
          <a:cs typeface="Meiryo UI" panose="020B0604030504040204" pitchFamily="50" charset="-128"/>
        </a:defRPr>
      </a:lvl4pPr>
      <a:lvl5pPr marL="2743131" indent="-304792" algn="l" defTabSz="1219170" rtl="0" eaLnBrk="1" latinLnBrk="0" hangingPunct="1">
        <a:spcBef>
          <a:spcPct val="20000"/>
        </a:spcBef>
        <a:buFont typeface="Arial" panose="020B0604020202020204" pitchFamily="34" charset="0"/>
        <a:buChar char="»"/>
        <a:defRPr kumimoji="1" sz="2667" kern="1200">
          <a:solidFill>
            <a:schemeClr val="tx1">
              <a:lumMod val="75000"/>
              <a:lumOff val="25000"/>
            </a:schemeClr>
          </a:solidFill>
          <a:latin typeface="Meiryo UI" panose="020B0604030504040204" pitchFamily="50" charset="-128"/>
          <a:ea typeface="Meiryo UI" panose="020B0604030504040204" pitchFamily="50" charset="-128"/>
          <a:cs typeface="Meiryo UI" panose="020B0604030504040204" pitchFamily="50" charset="-128"/>
        </a:defRPr>
      </a:lvl5pPr>
      <a:lvl6pPr marL="3352716" indent="-304792" algn="l" defTabSz="1219170" rtl="0" eaLnBrk="1" latinLnBrk="0" hangingPunct="1">
        <a:spcBef>
          <a:spcPct val="20000"/>
        </a:spcBef>
        <a:buFont typeface="Arial" panose="020B0604020202020204" pitchFamily="34" charset="0"/>
        <a:buChar char="•"/>
        <a:defRPr kumimoji="1"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anose="020B0604020202020204" pitchFamily="34" charset="0"/>
        <a:buChar char="•"/>
        <a:defRPr kumimoji="1"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anose="020B0604020202020204" pitchFamily="34" charset="0"/>
        <a:buChar char="•"/>
        <a:defRPr kumimoji="1"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anose="020B0604020202020204" pitchFamily="34" charset="0"/>
        <a:buChar char="•"/>
        <a:defRPr kumimoji="1" sz="2667" kern="1200">
          <a:solidFill>
            <a:schemeClr val="tx1"/>
          </a:solidFill>
          <a:latin typeface="+mn-lt"/>
          <a:ea typeface="+mn-ea"/>
          <a:cs typeface="+mn-cs"/>
        </a:defRPr>
      </a:lvl9pPr>
    </p:bodyStyle>
    <p:otherStyle>
      <a:defPPr>
        <a:defRPr lang="ja-JP"/>
      </a:defPPr>
      <a:lvl1pPr marL="0" algn="l" defTabSz="1219170" rtl="0" eaLnBrk="1" latinLnBrk="0" hangingPunct="1">
        <a:defRPr kumimoji="1" sz="2400" kern="1200">
          <a:solidFill>
            <a:schemeClr val="tx1"/>
          </a:solidFill>
          <a:latin typeface="+mn-lt"/>
          <a:ea typeface="+mn-ea"/>
          <a:cs typeface="+mn-cs"/>
        </a:defRPr>
      </a:lvl1pPr>
      <a:lvl2pPr marL="609585" algn="l" defTabSz="1219170" rtl="0" eaLnBrk="1" latinLnBrk="0" hangingPunct="1">
        <a:defRPr kumimoji="1" sz="2400" kern="1200">
          <a:solidFill>
            <a:schemeClr val="tx1"/>
          </a:solidFill>
          <a:latin typeface="+mn-lt"/>
          <a:ea typeface="+mn-ea"/>
          <a:cs typeface="+mn-cs"/>
        </a:defRPr>
      </a:lvl2pPr>
      <a:lvl3pPr marL="1219170" algn="l" defTabSz="1219170" rtl="0" eaLnBrk="1" latinLnBrk="0" hangingPunct="1">
        <a:defRPr kumimoji="1" sz="2400" kern="1200">
          <a:solidFill>
            <a:schemeClr val="tx1"/>
          </a:solidFill>
          <a:latin typeface="+mn-lt"/>
          <a:ea typeface="+mn-ea"/>
          <a:cs typeface="+mn-cs"/>
        </a:defRPr>
      </a:lvl3pPr>
      <a:lvl4pPr marL="1828754" algn="l" defTabSz="1219170" rtl="0" eaLnBrk="1" latinLnBrk="0" hangingPunct="1">
        <a:defRPr kumimoji="1" sz="2400" kern="1200">
          <a:solidFill>
            <a:schemeClr val="tx1"/>
          </a:solidFill>
          <a:latin typeface="+mn-lt"/>
          <a:ea typeface="+mn-ea"/>
          <a:cs typeface="+mn-cs"/>
        </a:defRPr>
      </a:lvl4pPr>
      <a:lvl5pPr marL="2438339" algn="l" defTabSz="1219170" rtl="0" eaLnBrk="1" latinLnBrk="0" hangingPunct="1">
        <a:defRPr kumimoji="1" sz="2400" kern="1200">
          <a:solidFill>
            <a:schemeClr val="tx1"/>
          </a:solidFill>
          <a:latin typeface="+mn-lt"/>
          <a:ea typeface="+mn-ea"/>
          <a:cs typeface="+mn-cs"/>
        </a:defRPr>
      </a:lvl5pPr>
      <a:lvl6pPr marL="3047924" algn="l" defTabSz="1219170" rtl="0" eaLnBrk="1" latinLnBrk="0" hangingPunct="1">
        <a:defRPr kumimoji="1" sz="2400" kern="1200">
          <a:solidFill>
            <a:schemeClr val="tx1"/>
          </a:solidFill>
          <a:latin typeface="+mn-lt"/>
          <a:ea typeface="+mn-ea"/>
          <a:cs typeface="+mn-cs"/>
        </a:defRPr>
      </a:lvl6pPr>
      <a:lvl7pPr marL="3657509" algn="l" defTabSz="1219170" rtl="0" eaLnBrk="1" latinLnBrk="0" hangingPunct="1">
        <a:defRPr kumimoji="1" sz="2400" kern="1200">
          <a:solidFill>
            <a:schemeClr val="tx1"/>
          </a:solidFill>
          <a:latin typeface="+mn-lt"/>
          <a:ea typeface="+mn-ea"/>
          <a:cs typeface="+mn-cs"/>
        </a:defRPr>
      </a:lvl7pPr>
      <a:lvl8pPr marL="4267093" algn="l" defTabSz="1219170" rtl="0" eaLnBrk="1" latinLnBrk="0" hangingPunct="1">
        <a:defRPr kumimoji="1" sz="2400" kern="1200">
          <a:solidFill>
            <a:schemeClr val="tx1"/>
          </a:solidFill>
          <a:latin typeface="+mn-lt"/>
          <a:ea typeface="+mn-ea"/>
          <a:cs typeface="+mn-cs"/>
        </a:defRPr>
      </a:lvl8pPr>
      <a:lvl9pPr marL="4876678" algn="l" defTabSz="1219170" rtl="0" eaLnBrk="1" latinLnBrk="0" hangingPunct="1">
        <a:defRPr kumimoji="1"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ctrTitle"/>
          </p:nvPr>
        </p:nvSpPr>
        <p:spPr/>
        <p:txBody>
          <a:bodyPr/>
          <a:lstStyle/>
          <a:p>
            <a:r>
              <a:rPr lang="en-US" altLang="ja-JP" dirty="0" smtClean="0"/>
              <a:t>WebFOCUS </a:t>
            </a:r>
            <a:r>
              <a:rPr lang="ja-JP" altLang="en-US" dirty="0" smtClean="0"/>
              <a:t>日付演算処理</a:t>
            </a:r>
            <a:endParaRPr lang="ja-JP" altLang="en-US" dirty="0"/>
          </a:p>
        </p:txBody>
      </p:sp>
      <p:sp>
        <p:nvSpPr>
          <p:cNvPr id="9" name="サブタイトル 8"/>
          <p:cNvSpPr>
            <a:spLocks noGrp="1"/>
          </p:cNvSpPr>
          <p:nvPr>
            <p:ph type="subTitle" idx="1"/>
          </p:nvPr>
        </p:nvSpPr>
        <p:spPr/>
        <p:txBody>
          <a:bodyPr/>
          <a:lstStyle/>
          <a:p>
            <a:endParaRPr kumimoji="1" lang="ja-JP" altLang="en-US"/>
          </a:p>
        </p:txBody>
      </p:sp>
    </p:spTree>
    <p:extLst>
      <p:ext uri="{BB962C8B-B14F-4D97-AF65-F5344CB8AC3E}">
        <p14:creationId xmlns:p14="http://schemas.microsoft.com/office/powerpoint/2010/main" val="351041539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日付変数の注意点</a:t>
            </a:r>
            <a:endParaRPr kumimoji="1" lang="ja-JP" altLang="en-US" dirty="0"/>
          </a:p>
        </p:txBody>
      </p:sp>
      <p:sp>
        <p:nvSpPr>
          <p:cNvPr id="3" name="コンテンツ プレースホルダー 2"/>
          <p:cNvSpPr>
            <a:spLocks noGrp="1"/>
          </p:cNvSpPr>
          <p:nvPr>
            <p:ph idx="1"/>
          </p:nvPr>
        </p:nvSpPr>
        <p:spPr/>
        <p:txBody>
          <a:bodyPr/>
          <a:lstStyle/>
          <a:p>
            <a:r>
              <a:rPr lang="ja-JP" altLang="en-US" dirty="0" smtClean="0"/>
              <a:t>日付変数を用いて「＋」や「</a:t>
            </a:r>
            <a:r>
              <a:rPr lang="en-US" altLang="ja-JP" dirty="0" smtClean="0"/>
              <a:t>-</a:t>
            </a:r>
            <a:r>
              <a:rPr lang="ja-JP" altLang="en-US" dirty="0" smtClean="0"/>
              <a:t>」による単純な加減算や日数差計算はできますが、</a:t>
            </a:r>
            <a:r>
              <a:rPr lang="en-US" altLang="ja-JP" dirty="0" smtClean="0"/>
              <a:t/>
            </a:r>
            <a:br>
              <a:rPr lang="en-US" altLang="ja-JP" dirty="0" smtClean="0"/>
            </a:br>
            <a:r>
              <a:rPr lang="ja-JP" altLang="en-US" dirty="0" smtClean="0"/>
              <a:t>年や月をまたがる加減算</a:t>
            </a:r>
            <a:r>
              <a:rPr lang="ja-JP" altLang="en-US" dirty="0"/>
              <a:t>や日数差</a:t>
            </a:r>
            <a:r>
              <a:rPr lang="ja-JP" altLang="en-US" dirty="0" smtClean="0"/>
              <a:t>計算を行いたい場合は日付関数が便利です。</a:t>
            </a:r>
            <a:endParaRPr lang="en-US" altLang="ja-JP" dirty="0" smtClean="0"/>
          </a:p>
          <a:p>
            <a:pPr marL="0" indent="0">
              <a:buNone/>
            </a:pPr>
            <a:endParaRPr lang="ja-JP" altLang="en-US" dirty="0"/>
          </a:p>
        </p:txBody>
      </p:sp>
    </p:spTree>
    <p:extLst>
      <p:ext uri="{BB962C8B-B14F-4D97-AF65-F5344CB8AC3E}">
        <p14:creationId xmlns:p14="http://schemas.microsoft.com/office/powerpoint/2010/main" val="22605677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ctrTitle"/>
          </p:nvPr>
        </p:nvSpPr>
        <p:spPr/>
        <p:txBody>
          <a:bodyPr/>
          <a:lstStyle/>
          <a:p>
            <a:r>
              <a:rPr lang="en-US" altLang="ja-JP" dirty="0" smtClean="0"/>
              <a:t>WebFOCUS</a:t>
            </a:r>
            <a:r>
              <a:rPr lang="ja-JP" altLang="en-US" dirty="0"/>
              <a:t> </a:t>
            </a:r>
            <a:r>
              <a:rPr lang="ja-JP" altLang="en-US" dirty="0" smtClean="0"/>
              <a:t>関数</a:t>
            </a:r>
            <a:endParaRPr kumimoji="1" lang="ja-JP" altLang="en-US" dirty="0"/>
          </a:p>
        </p:txBody>
      </p:sp>
      <p:sp>
        <p:nvSpPr>
          <p:cNvPr id="3" name="サブタイトル 2"/>
          <p:cNvSpPr>
            <a:spLocks noGrp="1"/>
          </p:cNvSpPr>
          <p:nvPr>
            <p:ph type="subTitle" idx="1"/>
          </p:nvPr>
        </p:nvSpPr>
        <p:spPr/>
        <p:txBody>
          <a:bodyPr/>
          <a:lstStyle/>
          <a:p>
            <a:endParaRPr kumimoji="1" lang="ja-JP" altLang="en-US"/>
          </a:p>
        </p:txBody>
      </p:sp>
    </p:spTree>
    <p:extLst>
      <p:ext uri="{BB962C8B-B14F-4D97-AF65-F5344CB8AC3E}">
        <p14:creationId xmlns:p14="http://schemas.microsoft.com/office/powerpoint/2010/main" val="291862241"/>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日付関数の種類</a:t>
            </a:r>
            <a:endParaRPr kumimoji="1" lang="ja-JP" altLang="en-US" dirty="0"/>
          </a:p>
        </p:txBody>
      </p:sp>
      <p:sp>
        <p:nvSpPr>
          <p:cNvPr id="3" name="コンテンツ プレースホルダ 2"/>
          <p:cNvSpPr>
            <a:spLocks noGrp="1"/>
          </p:cNvSpPr>
          <p:nvPr>
            <p:ph idx="1"/>
          </p:nvPr>
        </p:nvSpPr>
        <p:spPr/>
        <p:txBody>
          <a:bodyPr/>
          <a:lstStyle/>
          <a:p>
            <a:r>
              <a:rPr lang="ja-JP" altLang="en-US" dirty="0" smtClean="0"/>
              <a:t>日付演算ができる</a:t>
            </a:r>
            <a:r>
              <a:rPr lang="en-US" altLang="ja-JP" dirty="0" smtClean="0"/>
              <a:t>WebFOCUS</a:t>
            </a:r>
            <a:r>
              <a:rPr lang="ja-JP" altLang="en-US" dirty="0" smtClean="0"/>
              <a:t> 関数の</a:t>
            </a:r>
            <a:r>
              <a:rPr lang="ja-JP" altLang="en-US" dirty="0"/>
              <a:t>うち、利用頻度の高い</a:t>
            </a:r>
            <a:r>
              <a:rPr lang="ja-JP" altLang="en-US" dirty="0" smtClean="0"/>
              <a:t>日付</a:t>
            </a:r>
            <a:r>
              <a:rPr lang="ja-JP" altLang="en-US" dirty="0"/>
              <a:t>関数</a:t>
            </a:r>
            <a:r>
              <a:rPr lang="ja-JP" altLang="en-US" dirty="0" smtClean="0"/>
              <a:t>は以下の</a:t>
            </a:r>
            <a:r>
              <a:rPr lang="en-US" altLang="ja-JP" dirty="0" smtClean="0"/>
              <a:t/>
            </a:r>
            <a:br>
              <a:rPr lang="en-US" altLang="ja-JP" dirty="0" smtClean="0"/>
            </a:br>
            <a:r>
              <a:rPr lang="ja-JP" altLang="en-US" dirty="0" smtClean="0"/>
              <a:t>とおり</a:t>
            </a:r>
            <a:r>
              <a:rPr lang="ja-JP" altLang="en-US" dirty="0"/>
              <a:t>です。</a:t>
            </a:r>
            <a:endParaRPr lang="en-US" altLang="ja-JP" dirty="0"/>
          </a:p>
          <a:p>
            <a:endParaRPr lang="en-US" altLang="ja-JP" dirty="0" smtClean="0"/>
          </a:p>
          <a:p>
            <a:endParaRPr kumimoji="1" lang="ja-JP" altLang="en-US" dirty="0"/>
          </a:p>
        </p:txBody>
      </p:sp>
      <p:graphicFrame>
        <p:nvGraphicFramePr>
          <p:cNvPr id="4" name="表 3"/>
          <p:cNvGraphicFramePr>
            <a:graphicFrameLocks noGrp="1"/>
          </p:cNvGraphicFramePr>
          <p:nvPr>
            <p:extLst>
              <p:ext uri="{D42A27DB-BD31-4B8C-83A1-F6EECF244321}">
                <p14:modId xmlns:p14="http://schemas.microsoft.com/office/powerpoint/2010/main" val="4031355163"/>
              </p:ext>
            </p:extLst>
          </p:nvPr>
        </p:nvGraphicFramePr>
        <p:xfrm>
          <a:off x="1199456" y="2132857"/>
          <a:ext cx="9649072" cy="3168351"/>
        </p:xfrm>
        <a:graphic>
          <a:graphicData uri="http://schemas.openxmlformats.org/drawingml/2006/table">
            <a:tbl>
              <a:tblPr firstRow="1" bandRow="1">
                <a:tableStyleId>{69012ECD-51FC-41F1-AA8D-1B2483CD663E}</a:tableStyleId>
              </a:tblPr>
              <a:tblGrid>
                <a:gridCol w="1949940">
                  <a:extLst>
                    <a:ext uri="{9D8B030D-6E8A-4147-A177-3AD203B41FA5}">
                      <a16:colId xmlns:a16="http://schemas.microsoft.com/office/drawing/2014/main" val="20000"/>
                    </a:ext>
                  </a:extLst>
                </a:gridCol>
                <a:gridCol w="7699132">
                  <a:extLst>
                    <a:ext uri="{9D8B030D-6E8A-4147-A177-3AD203B41FA5}">
                      <a16:colId xmlns:a16="http://schemas.microsoft.com/office/drawing/2014/main" val="20001"/>
                    </a:ext>
                  </a:extLst>
                </a:gridCol>
              </a:tblGrid>
              <a:tr h="352039">
                <a:tc>
                  <a:txBody>
                    <a:bodyPr/>
                    <a:lstStyle/>
                    <a:p>
                      <a:pPr algn="l"/>
                      <a:r>
                        <a:rPr kumimoji="1" lang="ja-JP" altLang="en-US" sz="1400" dirty="0" smtClean="0">
                          <a:latin typeface="+mn-ea"/>
                          <a:ea typeface="+mn-ea"/>
                        </a:rPr>
                        <a:t>関数名</a:t>
                      </a:r>
                      <a:endParaRPr kumimoji="1" lang="ja-JP" altLang="en-US" sz="1400" dirty="0">
                        <a:latin typeface="+mn-ea"/>
                        <a:ea typeface="+mn-ea"/>
                      </a:endParaRPr>
                    </a:p>
                  </a:txBody>
                  <a:tcPr marL="180000" anchor="ctr"/>
                </a:tc>
                <a:tc>
                  <a:txBody>
                    <a:bodyPr/>
                    <a:lstStyle/>
                    <a:p>
                      <a:pPr algn="l"/>
                      <a:r>
                        <a:rPr kumimoji="1" lang="ja-JP" altLang="en-US" sz="1400" dirty="0" smtClean="0">
                          <a:latin typeface="+mn-ea"/>
                          <a:ea typeface="+mn-ea"/>
                        </a:rPr>
                        <a:t>説明</a:t>
                      </a:r>
                      <a:endParaRPr kumimoji="1" lang="ja-JP" altLang="en-US" sz="1400" dirty="0">
                        <a:latin typeface="+mn-ea"/>
                        <a:ea typeface="+mn-ea"/>
                      </a:endParaRPr>
                    </a:p>
                  </a:txBody>
                  <a:tcPr marL="180000" anchor="ctr"/>
                </a:tc>
                <a:extLst>
                  <a:ext uri="{0D108BD9-81ED-4DB2-BD59-A6C34878D82A}">
                    <a16:rowId xmlns:a16="http://schemas.microsoft.com/office/drawing/2014/main" val="10000"/>
                  </a:ext>
                </a:extLst>
              </a:tr>
              <a:tr h="352039">
                <a:tc>
                  <a:txBody>
                    <a:bodyPr/>
                    <a:lstStyle/>
                    <a:p>
                      <a:r>
                        <a:rPr kumimoji="1" lang="en-US" altLang="ja-JP" sz="1400" kern="1200" baseline="0" dirty="0" smtClean="0">
                          <a:latin typeface="+mn-ea"/>
                          <a:ea typeface="+mn-ea"/>
                        </a:rPr>
                        <a:t>DATEADD</a:t>
                      </a:r>
                      <a:endParaRPr kumimoji="1" lang="ja-JP" altLang="en-US" sz="1400" dirty="0">
                        <a:latin typeface="+mn-ea"/>
                        <a:ea typeface="+mn-ea"/>
                      </a:endParaRPr>
                    </a:p>
                  </a:txBody>
                  <a:tcPr marL="180000" anchor="ctr"/>
                </a:tc>
                <a:tc>
                  <a:txBody>
                    <a:bodyPr/>
                    <a:lstStyle/>
                    <a:p>
                      <a:r>
                        <a:rPr kumimoji="1" lang="ja-JP" altLang="en-US" sz="1400" kern="1200" baseline="0" dirty="0" smtClean="0">
                          <a:latin typeface="+mn-ea"/>
                          <a:ea typeface="+mn-ea"/>
                        </a:rPr>
                        <a:t>日付の加減算を行います。</a:t>
                      </a:r>
                      <a:endParaRPr kumimoji="1" lang="ja-JP" altLang="en-US" sz="1400" dirty="0">
                        <a:latin typeface="+mn-ea"/>
                        <a:ea typeface="+mn-ea"/>
                      </a:endParaRPr>
                    </a:p>
                  </a:txBody>
                  <a:tcPr marL="180000" anchor="ctr"/>
                </a:tc>
                <a:extLst>
                  <a:ext uri="{0D108BD9-81ED-4DB2-BD59-A6C34878D82A}">
                    <a16:rowId xmlns:a16="http://schemas.microsoft.com/office/drawing/2014/main" val="10001"/>
                  </a:ext>
                </a:extLst>
              </a:tr>
              <a:tr h="352039">
                <a:tc>
                  <a:txBody>
                    <a:bodyPr/>
                    <a:lstStyle/>
                    <a:p>
                      <a:r>
                        <a:rPr kumimoji="1" lang="en-US" altLang="ja-JP" sz="1400" kern="1200" baseline="0" dirty="0" smtClean="0">
                          <a:latin typeface="+mn-ea"/>
                          <a:ea typeface="+mn-ea"/>
                        </a:rPr>
                        <a:t>DATEDIF</a:t>
                      </a:r>
                      <a:endParaRPr kumimoji="1" lang="ja-JP" altLang="en-US" sz="1400" dirty="0">
                        <a:latin typeface="+mn-ea"/>
                        <a:ea typeface="+mn-ea"/>
                      </a:endParaRPr>
                    </a:p>
                  </a:txBody>
                  <a:tcPr marL="180000" anchor="ctr"/>
                </a:tc>
                <a:tc>
                  <a:txBody>
                    <a:bodyPr/>
                    <a:lstStyle/>
                    <a:p>
                      <a:r>
                        <a:rPr kumimoji="1" lang="en-US" altLang="ja-JP" sz="1400" kern="1200" baseline="0" dirty="0" smtClean="0">
                          <a:latin typeface="+mn-ea"/>
                          <a:ea typeface="+mn-ea"/>
                        </a:rPr>
                        <a:t>2</a:t>
                      </a:r>
                      <a:r>
                        <a:rPr kumimoji="1" lang="ja-JP" altLang="en-US" sz="1400" kern="1200" baseline="0" dirty="0" err="1" smtClean="0">
                          <a:latin typeface="+mn-ea"/>
                          <a:ea typeface="+mn-ea"/>
                        </a:rPr>
                        <a:t>つの</a:t>
                      </a:r>
                      <a:r>
                        <a:rPr kumimoji="1" lang="ja-JP" altLang="en-US" sz="1400" kern="1200" baseline="0" dirty="0" smtClean="0">
                          <a:latin typeface="+mn-ea"/>
                          <a:ea typeface="+mn-ea"/>
                        </a:rPr>
                        <a:t>日付の差を求めます。</a:t>
                      </a:r>
                      <a:endParaRPr kumimoji="1" lang="ja-JP" altLang="en-US" sz="1400" dirty="0">
                        <a:latin typeface="+mn-ea"/>
                        <a:ea typeface="+mn-ea"/>
                      </a:endParaRPr>
                    </a:p>
                  </a:txBody>
                  <a:tcPr marL="180000" anchor="ctr"/>
                </a:tc>
                <a:extLst>
                  <a:ext uri="{0D108BD9-81ED-4DB2-BD59-A6C34878D82A}">
                    <a16:rowId xmlns:a16="http://schemas.microsoft.com/office/drawing/2014/main" val="10002"/>
                  </a:ext>
                </a:extLst>
              </a:tr>
              <a:tr h="352039">
                <a:tc>
                  <a:txBody>
                    <a:bodyPr/>
                    <a:lstStyle/>
                    <a:p>
                      <a:r>
                        <a:rPr kumimoji="1" lang="en-US" altLang="ja-JP" sz="1400" kern="1200" baseline="0" dirty="0" smtClean="0">
                          <a:latin typeface="+mn-ea"/>
                          <a:ea typeface="+mn-ea"/>
                        </a:rPr>
                        <a:t>DATEMOV</a:t>
                      </a:r>
                      <a:endParaRPr kumimoji="1" lang="ja-JP" altLang="en-US" sz="1400" dirty="0">
                        <a:latin typeface="+mn-ea"/>
                        <a:ea typeface="+mn-ea"/>
                      </a:endParaRPr>
                    </a:p>
                  </a:txBody>
                  <a:tcPr marL="180000" anchor="ctr"/>
                </a:tc>
                <a:tc>
                  <a:txBody>
                    <a:bodyPr/>
                    <a:lstStyle/>
                    <a:p>
                      <a:r>
                        <a:rPr kumimoji="1" lang="ja-JP" altLang="en-US" sz="1400" kern="1200" baseline="0" dirty="0" smtClean="0">
                          <a:latin typeface="+mn-ea"/>
                          <a:ea typeface="+mn-ea"/>
                        </a:rPr>
                        <a:t>日付からある特定の日付（週の初日、最終日など）を求めます。</a:t>
                      </a:r>
                      <a:endParaRPr kumimoji="1" lang="ja-JP" altLang="en-US" sz="1400" dirty="0">
                        <a:latin typeface="+mn-ea"/>
                        <a:ea typeface="+mn-ea"/>
                      </a:endParaRPr>
                    </a:p>
                  </a:txBody>
                  <a:tcPr marL="180000" anchor="ctr"/>
                </a:tc>
                <a:extLst>
                  <a:ext uri="{0D108BD9-81ED-4DB2-BD59-A6C34878D82A}">
                    <a16:rowId xmlns:a16="http://schemas.microsoft.com/office/drawing/2014/main" val="10003"/>
                  </a:ext>
                </a:extLst>
              </a:tr>
              <a:tr h="352039">
                <a:tc>
                  <a:txBody>
                    <a:bodyPr/>
                    <a:lstStyle/>
                    <a:p>
                      <a:r>
                        <a:rPr kumimoji="1" lang="en-US" altLang="ja-JP" sz="1400" kern="1200" baseline="0" dirty="0" smtClean="0">
                          <a:latin typeface="+mn-ea"/>
                          <a:ea typeface="+mn-ea"/>
                        </a:rPr>
                        <a:t>DPART</a:t>
                      </a:r>
                      <a:endParaRPr kumimoji="1" lang="ja-JP" altLang="en-US" sz="1400" dirty="0">
                        <a:latin typeface="+mn-ea"/>
                        <a:ea typeface="+mn-ea"/>
                      </a:endParaRPr>
                    </a:p>
                  </a:txBody>
                  <a:tcPr marL="180000" anchor="ctr"/>
                </a:tc>
                <a:tc>
                  <a:txBody>
                    <a:bodyPr/>
                    <a:lstStyle/>
                    <a:p>
                      <a:r>
                        <a:rPr kumimoji="1" lang="ja-JP" altLang="en-US" sz="1400" kern="1200" baseline="0" dirty="0" smtClean="0">
                          <a:latin typeface="+mn-ea"/>
                          <a:ea typeface="+mn-ea"/>
                        </a:rPr>
                        <a:t>日付の構成要素（年、月、日）を抜き出します。</a:t>
                      </a:r>
                      <a:endParaRPr kumimoji="1" lang="ja-JP" altLang="en-US" sz="1400" dirty="0">
                        <a:latin typeface="+mn-ea"/>
                        <a:ea typeface="+mn-ea"/>
                      </a:endParaRPr>
                    </a:p>
                  </a:txBody>
                  <a:tcPr marL="180000" anchor="ctr"/>
                </a:tc>
                <a:extLst>
                  <a:ext uri="{0D108BD9-81ED-4DB2-BD59-A6C34878D82A}">
                    <a16:rowId xmlns:a16="http://schemas.microsoft.com/office/drawing/2014/main" val="10004"/>
                  </a:ext>
                </a:extLst>
              </a:tr>
              <a:tr h="352039">
                <a:tc>
                  <a:txBody>
                    <a:bodyPr/>
                    <a:lstStyle/>
                    <a:p>
                      <a:r>
                        <a:rPr kumimoji="1" lang="en-US" altLang="ja-JP" sz="1400" kern="1200" baseline="0" dirty="0" smtClean="0">
                          <a:latin typeface="+mn-ea"/>
                          <a:ea typeface="+mn-ea"/>
                        </a:rPr>
                        <a:t>AYMD</a:t>
                      </a:r>
                      <a:endParaRPr kumimoji="1" lang="ja-JP" altLang="en-US" sz="1400" dirty="0">
                        <a:latin typeface="+mn-ea"/>
                        <a:ea typeface="+mn-ea"/>
                      </a:endParaRPr>
                    </a:p>
                  </a:txBody>
                  <a:tcPr marL="180000" anchor="ctr"/>
                </a:tc>
                <a:tc>
                  <a:txBody>
                    <a:bodyPr/>
                    <a:lstStyle/>
                    <a:p>
                      <a:r>
                        <a:rPr kumimoji="1" lang="ja-JP" altLang="en-US" sz="1400" kern="1200" baseline="0" dirty="0" smtClean="0">
                          <a:latin typeface="+mn-ea"/>
                          <a:ea typeface="+mn-ea"/>
                        </a:rPr>
                        <a:t>日の加減算を行います。</a:t>
                      </a:r>
                      <a:endParaRPr kumimoji="1" lang="ja-JP" altLang="en-US" sz="1400" dirty="0">
                        <a:latin typeface="+mn-ea"/>
                        <a:ea typeface="+mn-ea"/>
                      </a:endParaRPr>
                    </a:p>
                  </a:txBody>
                  <a:tcPr marL="180000" anchor="ctr"/>
                </a:tc>
                <a:extLst>
                  <a:ext uri="{0D108BD9-81ED-4DB2-BD59-A6C34878D82A}">
                    <a16:rowId xmlns:a16="http://schemas.microsoft.com/office/drawing/2014/main" val="10005"/>
                  </a:ext>
                </a:extLst>
              </a:tr>
              <a:tr h="352039">
                <a:tc>
                  <a:txBody>
                    <a:bodyPr/>
                    <a:lstStyle/>
                    <a:p>
                      <a:r>
                        <a:rPr kumimoji="1" lang="en-US" altLang="ja-JP" sz="1400" kern="1200" baseline="0" dirty="0" smtClean="0">
                          <a:latin typeface="+mn-ea"/>
                          <a:ea typeface="+mn-ea"/>
                        </a:rPr>
                        <a:t>AYM</a:t>
                      </a:r>
                      <a:endParaRPr kumimoji="1" lang="ja-JP" altLang="en-US" sz="1400" dirty="0">
                        <a:latin typeface="+mn-ea"/>
                        <a:ea typeface="+mn-ea"/>
                      </a:endParaRPr>
                    </a:p>
                  </a:txBody>
                  <a:tcPr marL="180000" anchor="ctr"/>
                </a:tc>
                <a:tc>
                  <a:txBody>
                    <a:bodyPr/>
                    <a:lstStyle/>
                    <a:p>
                      <a:r>
                        <a:rPr kumimoji="1" lang="ja-JP" altLang="en-US" sz="1400" kern="1200" baseline="0" dirty="0" smtClean="0">
                          <a:latin typeface="+mn-ea"/>
                          <a:ea typeface="+mn-ea"/>
                        </a:rPr>
                        <a:t>月の加減算を行います。</a:t>
                      </a:r>
                      <a:endParaRPr kumimoji="1" lang="ja-JP" altLang="en-US" sz="1400" dirty="0">
                        <a:latin typeface="+mn-ea"/>
                        <a:ea typeface="+mn-ea"/>
                      </a:endParaRPr>
                    </a:p>
                  </a:txBody>
                  <a:tcPr marL="180000" anchor="ctr"/>
                </a:tc>
                <a:extLst>
                  <a:ext uri="{0D108BD9-81ED-4DB2-BD59-A6C34878D82A}">
                    <a16:rowId xmlns:a16="http://schemas.microsoft.com/office/drawing/2014/main" val="10006"/>
                  </a:ext>
                </a:extLst>
              </a:tr>
              <a:tr h="352039">
                <a:tc>
                  <a:txBody>
                    <a:bodyPr/>
                    <a:lstStyle/>
                    <a:p>
                      <a:r>
                        <a:rPr kumimoji="1" lang="en-US" altLang="ja-JP" sz="1400" kern="1200" baseline="0" dirty="0" smtClean="0">
                          <a:latin typeface="+mn-ea"/>
                          <a:ea typeface="+mn-ea"/>
                        </a:rPr>
                        <a:t>YMD</a:t>
                      </a:r>
                      <a:endParaRPr kumimoji="1" lang="ja-JP" altLang="en-US" sz="1400" dirty="0">
                        <a:latin typeface="+mn-ea"/>
                        <a:ea typeface="+mn-ea"/>
                      </a:endParaRPr>
                    </a:p>
                  </a:txBody>
                  <a:tcPr marL="180000" anchor="ctr"/>
                </a:tc>
                <a:tc>
                  <a:txBody>
                    <a:bodyPr/>
                    <a:lstStyle/>
                    <a:p>
                      <a:r>
                        <a:rPr kumimoji="1" lang="ja-JP" altLang="en-US" sz="1400" kern="1200" baseline="0" dirty="0" smtClean="0">
                          <a:latin typeface="+mn-ea"/>
                          <a:ea typeface="+mn-ea"/>
                        </a:rPr>
                        <a:t>日数差計算を行います。</a:t>
                      </a:r>
                      <a:endParaRPr kumimoji="1" lang="ja-JP" altLang="en-US" sz="1400" dirty="0">
                        <a:latin typeface="+mn-ea"/>
                        <a:ea typeface="+mn-ea"/>
                      </a:endParaRPr>
                    </a:p>
                  </a:txBody>
                  <a:tcPr marL="180000" anchor="ctr"/>
                </a:tc>
                <a:extLst>
                  <a:ext uri="{0D108BD9-81ED-4DB2-BD59-A6C34878D82A}">
                    <a16:rowId xmlns:a16="http://schemas.microsoft.com/office/drawing/2014/main" val="10007"/>
                  </a:ext>
                </a:extLst>
              </a:tr>
              <a:tr h="352039">
                <a:tc>
                  <a:txBody>
                    <a:bodyPr/>
                    <a:lstStyle/>
                    <a:p>
                      <a:r>
                        <a:rPr kumimoji="1" lang="en-US" altLang="ja-JP" sz="1400" kern="1200" baseline="0" dirty="0" smtClean="0">
                          <a:latin typeface="+mn-ea"/>
                          <a:ea typeface="+mn-ea"/>
                        </a:rPr>
                        <a:t>YM</a:t>
                      </a:r>
                      <a:endParaRPr kumimoji="1" lang="ja-JP" altLang="en-US" sz="1400" dirty="0">
                        <a:latin typeface="+mn-ea"/>
                        <a:ea typeface="+mn-ea"/>
                      </a:endParaRPr>
                    </a:p>
                  </a:txBody>
                  <a:tcPr marL="180000" anchor="ctr"/>
                </a:tc>
                <a:tc>
                  <a:txBody>
                    <a:bodyPr/>
                    <a:lstStyle/>
                    <a:p>
                      <a:r>
                        <a:rPr kumimoji="1" lang="ja-JP" altLang="en-US" sz="1400" kern="1200" baseline="0" dirty="0" smtClean="0">
                          <a:latin typeface="+mn-ea"/>
                          <a:ea typeface="+mn-ea"/>
                        </a:rPr>
                        <a:t>月数差計算を行います。</a:t>
                      </a:r>
                      <a:endParaRPr kumimoji="1" lang="ja-JP" altLang="en-US" sz="1400" dirty="0">
                        <a:latin typeface="+mn-ea"/>
                        <a:ea typeface="+mn-ea"/>
                      </a:endParaRPr>
                    </a:p>
                  </a:txBody>
                  <a:tcPr marL="180000" anchor="ctr"/>
                </a:tc>
                <a:extLst>
                  <a:ext uri="{0D108BD9-81ED-4DB2-BD59-A6C34878D82A}">
                    <a16:rowId xmlns:a16="http://schemas.microsoft.com/office/drawing/2014/main" val="10008"/>
                  </a:ext>
                </a:extLst>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1199456" y="2176062"/>
            <a:ext cx="10225136" cy="2018626"/>
          </a:xfrm>
          <a:prstGeom prst="rect">
            <a:avLst/>
          </a:prstGeom>
          <a:solidFill>
            <a:schemeClr val="bg1">
              <a:lumMod val="9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endParaRPr kumimoji="1" lang="ja-JP" altLang="en-US" sz="1000">
              <a:solidFill>
                <a:schemeClr val="tx1">
                  <a:lumMod val="75000"/>
                  <a:lumOff val="2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 name="タイトル 1"/>
          <p:cNvSpPr>
            <a:spLocks noGrp="1"/>
          </p:cNvSpPr>
          <p:nvPr>
            <p:ph type="title"/>
          </p:nvPr>
        </p:nvSpPr>
        <p:spPr/>
        <p:txBody>
          <a:bodyPr/>
          <a:lstStyle/>
          <a:p>
            <a:r>
              <a:rPr lang="en-US" altLang="ja-JP" smtClean="0"/>
              <a:t>DATECVT</a:t>
            </a:r>
            <a:r>
              <a:rPr lang="ja-JP" altLang="en-US" smtClean="0"/>
              <a:t>関数</a:t>
            </a:r>
            <a:endParaRPr lang="ja-JP" altLang="en-US" dirty="0"/>
          </a:p>
        </p:txBody>
      </p:sp>
      <p:sp>
        <p:nvSpPr>
          <p:cNvPr id="3" name="コンテンツ プレースホルダ 2"/>
          <p:cNvSpPr>
            <a:spLocks noGrp="1"/>
          </p:cNvSpPr>
          <p:nvPr>
            <p:ph idx="1"/>
          </p:nvPr>
        </p:nvSpPr>
        <p:spPr/>
        <p:txBody>
          <a:bodyPr/>
          <a:lstStyle/>
          <a:p>
            <a:r>
              <a:rPr lang="ja-JP" altLang="en-US" dirty="0" smtClean="0"/>
              <a:t>フォーマットを日付タイプに変換したり、日付タイプから別のフォーマットに</a:t>
            </a:r>
            <a:r>
              <a:rPr lang="en-US" altLang="ja-JP" dirty="0" smtClean="0"/>
              <a:t/>
            </a:r>
            <a:br>
              <a:rPr lang="en-US" altLang="ja-JP" dirty="0" smtClean="0"/>
            </a:br>
            <a:r>
              <a:rPr lang="ja-JP" altLang="en-US" dirty="0" smtClean="0"/>
              <a:t>変換することができます。</a:t>
            </a:r>
            <a:endParaRPr lang="en-US" altLang="ja-JP" dirty="0" smtClean="0"/>
          </a:p>
          <a:p>
            <a:pPr lvl="1"/>
            <a:endParaRPr lang="en-US" altLang="ja-JP" dirty="0" smtClean="0"/>
          </a:p>
          <a:p>
            <a:pPr marL="609585" lvl="1" indent="0">
              <a:buNone/>
            </a:pPr>
            <a:r>
              <a:rPr lang="en-US" altLang="ja-JP" dirty="0" smtClean="0"/>
              <a:t>DATECVT(</a:t>
            </a:r>
            <a:r>
              <a:rPr lang="ja-JP" altLang="en-US" dirty="0" smtClean="0"/>
              <a:t> 日付</a:t>
            </a:r>
            <a:r>
              <a:rPr lang="en-US" altLang="ja-JP" dirty="0"/>
              <a:t>, </a:t>
            </a:r>
            <a:r>
              <a:rPr lang="en-US" altLang="ja-JP" dirty="0" smtClean="0"/>
              <a:t>'</a:t>
            </a:r>
            <a:r>
              <a:rPr lang="ja-JP" altLang="en-US" dirty="0" smtClean="0"/>
              <a:t>現フォーマット</a:t>
            </a:r>
            <a:r>
              <a:rPr lang="en-US" altLang="ja-JP" dirty="0" smtClean="0"/>
              <a:t>', '</a:t>
            </a:r>
            <a:r>
              <a:rPr lang="ja-JP" altLang="en-US" dirty="0" smtClean="0"/>
              <a:t>新フォーマット</a:t>
            </a:r>
            <a:r>
              <a:rPr lang="en-US" altLang="ja-JP" dirty="0" smtClean="0"/>
              <a:t>' );</a:t>
            </a:r>
          </a:p>
          <a:p>
            <a:pPr lvl="1"/>
            <a:endParaRPr lang="en-US" altLang="ja-JP" dirty="0" smtClean="0"/>
          </a:p>
          <a:p>
            <a:pPr lvl="1"/>
            <a:r>
              <a:rPr lang="ja-JP" altLang="en-US" dirty="0" smtClean="0"/>
              <a:t>日付</a:t>
            </a:r>
            <a:r>
              <a:rPr lang="en-US" altLang="ja-JP" dirty="0" smtClean="0"/>
              <a:t>		</a:t>
            </a:r>
            <a:r>
              <a:rPr lang="ja-JP" altLang="en-US" dirty="0" smtClean="0"/>
              <a:t>：演算対象の日付として、変数や項目を指定します。</a:t>
            </a:r>
          </a:p>
          <a:p>
            <a:pPr lvl="1"/>
            <a:r>
              <a:rPr lang="ja-JP" altLang="en-US" dirty="0" smtClean="0"/>
              <a:t>現フォーマット</a:t>
            </a:r>
            <a:r>
              <a:rPr lang="en-US" altLang="ja-JP" dirty="0" smtClean="0"/>
              <a:t>	</a:t>
            </a:r>
            <a:r>
              <a:rPr lang="ja-JP" altLang="en-US" dirty="0" smtClean="0"/>
              <a:t>：変換前のフォーマットを指定します。</a:t>
            </a:r>
          </a:p>
          <a:p>
            <a:pPr lvl="1"/>
            <a:r>
              <a:rPr lang="ja-JP" altLang="en-US" dirty="0" smtClean="0"/>
              <a:t>新フォーマット</a:t>
            </a:r>
            <a:r>
              <a:rPr lang="en-US" altLang="ja-JP" dirty="0" smtClean="0"/>
              <a:t>	</a:t>
            </a:r>
            <a:r>
              <a:rPr lang="ja-JP" altLang="en-US" dirty="0" smtClean="0"/>
              <a:t>：変換後のフォーマットを指定します。</a:t>
            </a:r>
            <a:endParaRPr lang="en-US" altLang="ja-JP" dirty="0" smtClean="0"/>
          </a:p>
          <a:p>
            <a:pPr lvl="1"/>
            <a:endParaRPr lang="en-US" altLang="ja-JP" dirty="0" smtClean="0"/>
          </a:p>
          <a:p>
            <a:pPr lvl="1"/>
            <a:endParaRPr lang="en-US" altLang="ja-JP" dirty="0" smtClean="0"/>
          </a:p>
          <a:p>
            <a:pPr marL="609585" lvl="1" indent="0">
              <a:buNone/>
            </a:pPr>
            <a:r>
              <a:rPr lang="ja-JP" altLang="en-US" dirty="0" smtClean="0"/>
              <a:t>例）変数で取得した現在日付を日付タイプに変換</a:t>
            </a:r>
            <a:endParaRPr lang="en-US" altLang="ja-JP" dirty="0" smtClean="0"/>
          </a:p>
          <a:p>
            <a:pPr marL="609585" lvl="1" indent="0">
              <a:buNone/>
            </a:pPr>
            <a:endParaRPr lang="en-US" altLang="ja-JP" dirty="0" smtClean="0"/>
          </a:p>
          <a:p>
            <a:pPr marL="609585" lvl="1" indent="0">
              <a:buNone/>
            </a:pPr>
            <a:r>
              <a:rPr lang="en-US" altLang="ja-JP" dirty="0" smtClean="0"/>
              <a:t>-SET &amp;DATE1 = DATECVT(&amp;YYMD</a:t>
            </a:r>
            <a:r>
              <a:rPr lang="en-US" altLang="ja-JP" dirty="0"/>
              <a:t>, </a:t>
            </a:r>
            <a:r>
              <a:rPr lang="en-US" altLang="ja-JP" dirty="0" smtClean="0"/>
              <a:t>'I8YYMD', 'YYMD');</a:t>
            </a:r>
          </a:p>
          <a:p>
            <a:pPr marL="609585" lvl="1" indent="0">
              <a:buNone/>
            </a:pPr>
            <a:r>
              <a:rPr lang="en-US" altLang="ja-JP" dirty="0" smtClean="0">
                <a:solidFill>
                  <a:schemeClr val="accent5"/>
                </a:solidFill>
              </a:rPr>
              <a:t>※</a:t>
            </a:r>
            <a:r>
              <a:rPr lang="ja-JP" altLang="en-US" dirty="0" smtClean="0">
                <a:solidFill>
                  <a:schemeClr val="accent5"/>
                </a:solidFill>
              </a:rPr>
              <a:t>変数</a:t>
            </a:r>
            <a:r>
              <a:rPr lang="ja-JP" altLang="en-US" dirty="0">
                <a:solidFill>
                  <a:schemeClr val="accent5"/>
                </a:solidFill>
              </a:rPr>
              <a:t>の値が年月日を表す数字</a:t>
            </a:r>
            <a:r>
              <a:rPr lang="en-US" altLang="ja-JP" dirty="0">
                <a:solidFill>
                  <a:schemeClr val="accent5"/>
                </a:solidFill>
              </a:rPr>
              <a:t>8</a:t>
            </a:r>
            <a:r>
              <a:rPr lang="ja-JP" altLang="en-US" dirty="0">
                <a:solidFill>
                  <a:schemeClr val="accent5"/>
                </a:solidFill>
              </a:rPr>
              <a:t>桁の場合は</a:t>
            </a:r>
            <a:r>
              <a:rPr lang="ja-JP" altLang="en-US" dirty="0" smtClean="0">
                <a:solidFill>
                  <a:schemeClr val="accent5"/>
                </a:solidFill>
              </a:rPr>
              <a:t>、フォーマットに</a:t>
            </a:r>
            <a:r>
              <a:rPr lang="en-US" altLang="ja-JP" dirty="0" smtClean="0">
                <a:solidFill>
                  <a:schemeClr val="accent5"/>
                </a:solidFill>
              </a:rPr>
              <a:t>'I8YYMD'</a:t>
            </a:r>
            <a:r>
              <a:rPr lang="ja-JP" altLang="en-US" dirty="0" smtClean="0">
                <a:solidFill>
                  <a:schemeClr val="accent5"/>
                </a:solidFill>
              </a:rPr>
              <a:t>と</a:t>
            </a:r>
            <a:r>
              <a:rPr lang="ja-JP" altLang="en-US" dirty="0">
                <a:solidFill>
                  <a:schemeClr val="accent5"/>
                </a:solidFill>
              </a:rPr>
              <a:t>指定します。</a:t>
            </a:r>
          </a:p>
          <a:p>
            <a:pPr marL="609585" lvl="1" indent="0">
              <a:buNone/>
            </a:pPr>
            <a:endParaRPr lang="ja-JP" altLang="en-US" dirty="0" smtClean="0"/>
          </a:p>
          <a:p>
            <a:endParaRPr lang="ja-JP" altLang="en-US" dirty="0"/>
          </a:p>
        </p:txBody>
      </p:sp>
      <p:sp>
        <p:nvSpPr>
          <p:cNvPr id="7" name="正方形/長方形 6"/>
          <p:cNvSpPr/>
          <p:nvPr/>
        </p:nvSpPr>
        <p:spPr>
          <a:xfrm>
            <a:off x="1199456" y="4410710"/>
            <a:ext cx="10225136" cy="1682586"/>
          </a:xfrm>
          <a:prstGeom prst="rect">
            <a:avLst/>
          </a:prstGeom>
          <a:noFill/>
          <a:ln/>
        </p:spPr>
        <p:style>
          <a:lnRef idx="2">
            <a:schemeClr val="accent5"/>
          </a:lnRef>
          <a:fillRef idx="1">
            <a:schemeClr val="lt1"/>
          </a:fillRef>
          <a:effectRef idx="0">
            <a:schemeClr val="accent5"/>
          </a:effectRef>
          <a:fontRef idx="minor">
            <a:schemeClr val="dk1"/>
          </a:fontRef>
        </p:style>
        <p:txBody>
          <a:bodyPr tIns="72000" rtlCol="0" anchor="ctr"/>
          <a:lstStyle/>
          <a:p>
            <a:pPr algn="ctr"/>
            <a:endParaRPr kumimoji="1" lang="ja-JP" altLang="en-US" sz="1000">
              <a:solidFill>
                <a:schemeClr val="tx1">
                  <a:lumMod val="75000"/>
                  <a:lumOff val="2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1199456" y="2176060"/>
            <a:ext cx="10224000" cy="3845227"/>
          </a:xfrm>
          <a:prstGeom prst="rect">
            <a:avLst/>
          </a:prstGeom>
          <a:solidFill>
            <a:schemeClr val="bg1">
              <a:lumMod val="9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endParaRPr kumimoji="1" lang="ja-JP" altLang="en-US" sz="1000">
              <a:solidFill>
                <a:schemeClr val="tx1">
                  <a:lumMod val="75000"/>
                  <a:lumOff val="2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 name="タイトル 1"/>
          <p:cNvSpPr>
            <a:spLocks noGrp="1"/>
          </p:cNvSpPr>
          <p:nvPr>
            <p:ph type="title"/>
          </p:nvPr>
        </p:nvSpPr>
        <p:spPr/>
        <p:txBody>
          <a:bodyPr/>
          <a:lstStyle/>
          <a:p>
            <a:r>
              <a:rPr lang="en-US" altLang="ja-JP" dirty="0"/>
              <a:t>DATEADD</a:t>
            </a:r>
            <a:r>
              <a:rPr lang="ja-JP" altLang="en-US" dirty="0"/>
              <a:t>関数</a:t>
            </a:r>
            <a:endParaRPr kumimoji="1" lang="ja-JP" altLang="en-US" dirty="0"/>
          </a:p>
        </p:txBody>
      </p:sp>
      <p:sp>
        <p:nvSpPr>
          <p:cNvPr id="3" name="コンテンツ プレースホルダ 2"/>
          <p:cNvSpPr>
            <a:spLocks noGrp="1"/>
          </p:cNvSpPr>
          <p:nvPr>
            <p:ph idx="1"/>
          </p:nvPr>
        </p:nvSpPr>
        <p:spPr/>
        <p:txBody>
          <a:bodyPr>
            <a:normAutofit/>
          </a:bodyPr>
          <a:lstStyle/>
          <a:p>
            <a:r>
              <a:rPr lang="ja-JP" altLang="en-US" dirty="0" smtClean="0"/>
              <a:t>月ごとの日数や閏年も考慮して日付の加減算を行います。また、</a:t>
            </a:r>
            <a:r>
              <a:rPr lang="en-US" altLang="ja-JP" dirty="0" smtClean="0"/>
              <a:t>1</a:t>
            </a:r>
            <a:r>
              <a:rPr lang="ja-JP" altLang="en-US" dirty="0" smtClean="0"/>
              <a:t>ヶ月の加算は月を</a:t>
            </a:r>
            <a:r>
              <a:rPr lang="en-US" altLang="ja-JP" dirty="0" smtClean="0"/>
              <a:t/>
            </a:r>
            <a:br>
              <a:rPr lang="en-US" altLang="ja-JP" dirty="0" smtClean="0"/>
            </a:br>
            <a:r>
              <a:rPr lang="en-US" altLang="ja-JP" dirty="0" smtClean="0"/>
              <a:t>1</a:t>
            </a:r>
            <a:r>
              <a:rPr lang="ja-JP" altLang="en-US" dirty="0" smtClean="0"/>
              <a:t>ヶ月分、</a:t>
            </a:r>
            <a:r>
              <a:rPr lang="en-US" altLang="ja-JP" dirty="0" smtClean="0"/>
              <a:t>1</a:t>
            </a:r>
            <a:r>
              <a:rPr lang="ja-JP" altLang="en-US" dirty="0" smtClean="0"/>
              <a:t>年の加算は年を</a:t>
            </a:r>
            <a:r>
              <a:rPr lang="en-US" altLang="ja-JP" dirty="0" smtClean="0"/>
              <a:t>1</a:t>
            </a:r>
            <a:r>
              <a:rPr lang="ja-JP" altLang="en-US" dirty="0" smtClean="0"/>
              <a:t>年分進めます。</a:t>
            </a:r>
            <a:endParaRPr lang="en-US" altLang="ja-JP" dirty="0" smtClean="0"/>
          </a:p>
          <a:p>
            <a:endParaRPr kumimoji="1" lang="en-US" altLang="ja-JP" dirty="0"/>
          </a:p>
          <a:p>
            <a:pPr marL="609585" lvl="1" indent="0">
              <a:buNone/>
            </a:pPr>
            <a:r>
              <a:rPr lang="en-US" altLang="ja-JP" dirty="0"/>
              <a:t>DATEADD</a:t>
            </a:r>
            <a:r>
              <a:rPr lang="en-US" altLang="ja-JP" dirty="0" smtClean="0"/>
              <a:t>(</a:t>
            </a:r>
            <a:r>
              <a:rPr lang="ja-JP" altLang="en-US" dirty="0" smtClean="0"/>
              <a:t> 日付</a:t>
            </a:r>
            <a:r>
              <a:rPr lang="en-US" altLang="ja-JP" dirty="0" smtClean="0"/>
              <a:t>, '</a:t>
            </a:r>
            <a:r>
              <a:rPr lang="ja-JP" altLang="en-US" dirty="0" smtClean="0"/>
              <a:t>単位 </a:t>
            </a:r>
            <a:r>
              <a:rPr lang="en-US" altLang="ja-JP" dirty="0" smtClean="0"/>
              <a:t>', </a:t>
            </a:r>
            <a:r>
              <a:rPr lang="ja-JP" altLang="en-US" dirty="0"/>
              <a:t>単位数 </a:t>
            </a:r>
            <a:r>
              <a:rPr lang="en-US" altLang="ja-JP" dirty="0"/>
              <a:t>)</a:t>
            </a:r>
          </a:p>
          <a:p>
            <a:pPr lvl="1"/>
            <a:endParaRPr lang="en-US" altLang="ja-JP" dirty="0"/>
          </a:p>
          <a:p>
            <a:pPr lvl="1"/>
            <a:r>
              <a:rPr lang="ja-JP" altLang="en-US" dirty="0" smtClean="0"/>
              <a:t>日付</a:t>
            </a:r>
            <a:r>
              <a:rPr lang="en-US" altLang="ja-JP" dirty="0" smtClean="0"/>
              <a:t>	</a:t>
            </a:r>
            <a:r>
              <a:rPr lang="ja-JP" altLang="en-US" dirty="0" smtClean="0"/>
              <a:t>：</a:t>
            </a:r>
            <a:r>
              <a:rPr lang="ja-JP" altLang="en-US" dirty="0"/>
              <a:t>演算対象の</a:t>
            </a:r>
            <a:r>
              <a:rPr lang="ja-JP" altLang="en-US" dirty="0" smtClean="0"/>
              <a:t>日付</a:t>
            </a:r>
            <a:r>
              <a:rPr lang="ja-JP" altLang="en-US" dirty="0"/>
              <a:t>（日付タイプ</a:t>
            </a:r>
            <a:r>
              <a:rPr lang="ja-JP" altLang="en-US" dirty="0" smtClean="0"/>
              <a:t>）として、変数や項目を</a:t>
            </a:r>
            <a:r>
              <a:rPr lang="ja-JP" altLang="en-US" dirty="0"/>
              <a:t>指定します。</a:t>
            </a:r>
          </a:p>
          <a:p>
            <a:pPr lvl="1"/>
            <a:r>
              <a:rPr lang="ja-JP" altLang="en-US" dirty="0" smtClean="0"/>
              <a:t>単位</a:t>
            </a:r>
            <a:r>
              <a:rPr lang="en-US" altLang="ja-JP" dirty="0" smtClean="0"/>
              <a:t>	</a:t>
            </a:r>
            <a:r>
              <a:rPr lang="ja-JP" altLang="en-US" dirty="0" smtClean="0"/>
              <a:t>：</a:t>
            </a:r>
            <a:r>
              <a:rPr lang="ja-JP" altLang="en-US" dirty="0"/>
              <a:t>加減算の対象を表すキーワードを指定します</a:t>
            </a:r>
            <a:r>
              <a:rPr lang="ja-JP" altLang="en-US" dirty="0" smtClean="0"/>
              <a:t>。</a:t>
            </a:r>
            <a:endParaRPr lang="en-US" altLang="ja-JP" dirty="0"/>
          </a:p>
          <a:p>
            <a:pPr marL="2873375" lvl="3" indent="0">
              <a:buNone/>
            </a:pPr>
            <a:r>
              <a:rPr lang="ja-JP" altLang="en-US" dirty="0" smtClean="0"/>
              <a:t>次</a:t>
            </a:r>
            <a:r>
              <a:rPr lang="ja-JP" altLang="en-US" dirty="0"/>
              <a:t>のいずれかをシングルコーテーションで囲んで指定します。</a:t>
            </a:r>
          </a:p>
          <a:p>
            <a:pPr marL="2873375" lvl="3" indent="0">
              <a:buNone/>
            </a:pPr>
            <a:r>
              <a:rPr lang="en-US" altLang="ja-JP" dirty="0" smtClean="0"/>
              <a:t>Y </a:t>
            </a:r>
            <a:r>
              <a:rPr lang="en-US" altLang="ja-JP" dirty="0"/>
              <a:t>- </a:t>
            </a:r>
            <a:r>
              <a:rPr lang="ja-JP" altLang="en-US" dirty="0"/>
              <a:t>構成要素「年」を示します。</a:t>
            </a:r>
          </a:p>
          <a:p>
            <a:pPr marL="2873375" lvl="3" indent="0">
              <a:buNone/>
            </a:pPr>
            <a:r>
              <a:rPr lang="en-US" altLang="ja-JP" dirty="0" smtClean="0"/>
              <a:t>M </a:t>
            </a:r>
            <a:r>
              <a:rPr lang="en-US" altLang="ja-JP" dirty="0"/>
              <a:t>- </a:t>
            </a:r>
            <a:r>
              <a:rPr lang="ja-JP" altLang="en-US" dirty="0"/>
              <a:t>構成要素「月」を示します。</a:t>
            </a:r>
          </a:p>
          <a:p>
            <a:pPr marL="2873375" lvl="3" indent="0">
              <a:buNone/>
            </a:pPr>
            <a:r>
              <a:rPr lang="en-US" altLang="ja-JP" dirty="0" smtClean="0"/>
              <a:t>D </a:t>
            </a:r>
            <a:r>
              <a:rPr lang="en-US" altLang="ja-JP" dirty="0"/>
              <a:t>- </a:t>
            </a:r>
            <a:r>
              <a:rPr lang="ja-JP" altLang="en-US" dirty="0"/>
              <a:t>構成要素「日」を示します。</a:t>
            </a:r>
          </a:p>
          <a:p>
            <a:pPr marL="2873375" lvl="3" indent="0">
              <a:buNone/>
            </a:pPr>
            <a:r>
              <a:rPr lang="en-US" altLang="ja-JP" dirty="0" smtClean="0"/>
              <a:t>WD </a:t>
            </a:r>
            <a:r>
              <a:rPr lang="en-US" altLang="ja-JP" dirty="0"/>
              <a:t>- </a:t>
            </a:r>
            <a:r>
              <a:rPr lang="ja-JP" altLang="en-US" dirty="0"/>
              <a:t>構成要素「平日」を示します。</a:t>
            </a:r>
          </a:p>
          <a:p>
            <a:pPr marL="2873375" lvl="3" indent="0">
              <a:buNone/>
            </a:pPr>
            <a:r>
              <a:rPr lang="en-US" altLang="ja-JP" dirty="0" smtClean="0"/>
              <a:t>BD </a:t>
            </a:r>
            <a:r>
              <a:rPr lang="en-US" altLang="ja-JP" dirty="0"/>
              <a:t>- </a:t>
            </a:r>
            <a:r>
              <a:rPr lang="ja-JP" altLang="en-US" dirty="0"/>
              <a:t>構成要素「営業日」を示します。</a:t>
            </a:r>
          </a:p>
          <a:p>
            <a:pPr lvl="1"/>
            <a:r>
              <a:rPr lang="ja-JP" altLang="en-US" dirty="0" smtClean="0"/>
              <a:t>単位数</a:t>
            </a:r>
            <a:r>
              <a:rPr lang="en-US" altLang="ja-JP" dirty="0"/>
              <a:t>	</a:t>
            </a:r>
            <a:r>
              <a:rPr lang="ja-JP" altLang="en-US" dirty="0" smtClean="0"/>
              <a:t>：</a:t>
            </a:r>
            <a:r>
              <a:rPr lang="ja-JP" altLang="en-US" dirty="0"/>
              <a:t>加算する日数の値を指定します。負の値を指定すれば、減算が行われます。</a:t>
            </a:r>
          </a:p>
          <a:p>
            <a:endParaRPr kumimoji="1" lang="ja-JP" alt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DATEADD</a:t>
            </a:r>
            <a:r>
              <a:rPr lang="ja-JP" altLang="en-US" dirty="0"/>
              <a:t>関数</a:t>
            </a:r>
            <a:endParaRPr kumimoji="1" lang="ja-JP" altLang="en-US" dirty="0"/>
          </a:p>
        </p:txBody>
      </p:sp>
      <p:sp>
        <p:nvSpPr>
          <p:cNvPr id="3" name="コンテンツ プレースホルダー 2"/>
          <p:cNvSpPr>
            <a:spLocks noGrp="1"/>
          </p:cNvSpPr>
          <p:nvPr>
            <p:ph idx="1"/>
          </p:nvPr>
        </p:nvSpPr>
        <p:spPr/>
        <p:txBody>
          <a:bodyPr/>
          <a:lstStyle/>
          <a:p>
            <a:pPr marL="609585" lvl="1" indent="0">
              <a:buNone/>
            </a:pPr>
            <a:endParaRPr lang="en-US" altLang="ja-JP" dirty="0" smtClean="0"/>
          </a:p>
          <a:p>
            <a:pPr marL="609585" lvl="1" indent="0">
              <a:buNone/>
            </a:pPr>
            <a:r>
              <a:rPr lang="ja-JP" altLang="en-US" dirty="0" smtClean="0"/>
              <a:t>例）現在日付から、</a:t>
            </a:r>
            <a:r>
              <a:rPr lang="en-US" altLang="ja-JP" dirty="0" smtClean="0"/>
              <a:t>5</a:t>
            </a:r>
            <a:r>
              <a:rPr lang="ja-JP" altLang="en-US" dirty="0" smtClean="0"/>
              <a:t>営業日前の日付を取得</a:t>
            </a:r>
            <a:endParaRPr lang="en-US" altLang="ja-JP" dirty="0" smtClean="0"/>
          </a:p>
          <a:p>
            <a:pPr marL="609585" lvl="1" indent="0">
              <a:buNone/>
            </a:pPr>
            <a:endParaRPr lang="ja-JP" altLang="en-US" dirty="0" smtClean="0"/>
          </a:p>
          <a:p>
            <a:pPr marL="609585" lvl="1" indent="0">
              <a:buNone/>
            </a:pPr>
            <a:r>
              <a:rPr lang="en-US" altLang="ja-JP" dirty="0" smtClean="0"/>
              <a:t>-</a:t>
            </a:r>
            <a:r>
              <a:rPr lang="en-US" altLang="ja-JP" dirty="0"/>
              <a:t>SET </a:t>
            </a:r>
            <a:r>
              <a:rPr lang="en-US" altLang="ja-JP" dirty="0" smtClean="0"/>
              <a:t>&amp;DATE1 </a:t>
            </a:r>
            <a:r>
              <a:rPr lang="en-US" altLang="ja-JP" dirty="0"/>
              <a:t>= DATECVT(&amp;YYMD, </a:t>
            </a:r>
            <a:r>
              <a:rPr lang="en-US" altLang="ja-JP" dirty="0" smtClean="0"/>
              <a:t>'I8YYMD', 'YYMD');</a:t>
            </a:r>
            <a:endParaRPr lang="en-US" altLang="ja-JP" dirty="0"/>
          </a:p>
          <a:p>
            <a:pPr marL="609585" lvl="1" indent="0">
              <a:buNone/>
            </a:pPr>
            <a:r>
              <a:rPr lang="en-US" altLang="ja-JP" dirty="0"/>
              <a:t>-SET &amp;DATE2 = DATEADD(&amp;DATE1, </a:t>
            </a:r>
            <a:r>
              <a:rPr lang="en-US" altLang="ja-JP" dirty="0" smtClean="0"/>
              <a:t>'BD', -5);</a:t>
            </a:r>
            <a:endParaRPr lang="en-US" altLang="ja-JP" dirty="0"/>
          </a:p>
          <a:p>
            <a:pPr marL="609585" lvl="1" indent="0">
              <a:buNone/>
            </a:pPr>
            <a:r>
              <a:rPr lang="en-US" altLang="ja-JP" dirty="0"/>
              <a:t>-SET &amp;DATE3 = DATECVT(&amp;DATE2, </a:t>
            </a:r>
            <a:r>
              <a:rPr lang="en-US" altLang="ja-JP" dirty="0" smtClean="0"/>
              <a:t>'YYMD', 'I8YYMD');</a:t>
            </a:r>
            <a:endParaRPr lang="en-US" altLang="ja-JP" dirty="0"/>
          </a:p>
          <a:p>
            <a:pPr marL="609585" lvl="1" indent="0">
              <a:buNone/>
            </a:pPr>
            <a:endParaRPr lang="en-US" altLang="ja-JP" dirty="0" smtClean="0"/>
          </a:p>
          <a:p>
            <a:pPr marL="609585" lvl="1" indent="0">
              <a:buNone/>
            </a:pPr>
            <a:r>
              <a:rPr lang="en-US" altLang="ja-JP" dirty="0" smtClean="0">
                <a:solidFill>
                  <a:schemeClr val="accent5"/>
                </a:solidFill>
              </a:rPr>
              <a:t>※DATEADD</a:t>
            </a:r>
            <a:r>
              <a:rPr lang="ja-JP" altLang="en-US" dirty="0" smtClean="0">
                <a:solidFill>
                  <a:schemeClr val="accent5"/>
                </a:solidFill>
              </a:rPr>
              <a:t>関数で利用するために、変数で取得した日付を数値タイプから日付タイプに</a:t>
            </a:r>
            <a:r>
              <a:rPr lang="en-US" altLang="ja-JP" dirty="0" smtClean="0">
                <a:solidFill>
                  <a:schemeClr val="accent5"/>
                </a:solidFill>
              </a:rPr>
              <a:t/>
            </a:r>
            <a:br>
              <a:rPr lang="en-US" altLang="ja-JP" dirty="0" smtClean="0">
                <a:solidFill>
                  <a:schemeClr val="accent5"/>
                </a:solidFill>
              </a:rPr>
            </a:br>
            <a:r>
              <a:rPr lang="ja-JP" altLang="en-US" dirty="0" smtClean="0">
                <a:solidFill>
                  <a:schemeClr val="accent5"/>
                </a:solidFill>
              </a:rPr>
              <a:t>　フォーマット変換します。</a:t>
            </a:r>
            <a:endParaRPr lang="en-US" altLang="ja-JP" dirty="0" smtClean="0">
              <a:solidFill>
                <a:schemeClr val="accent5"/>
              </a:solidFill>
            </a:endParaRPr>
          </a:p>
          <a:p>
            <a:pPr marL="609585" lvl="1" indent="0">
              <a:buNone/>
            </a:pPr>
            <a:r>
              <a:rPr lang="en-US" altLang="ja-JP" dirty="0" smtClean="0">
                <a:solidFill>
                  <a:schemeClr val="accent5"/>
                </a:solidFill>
              </a:rPr>
              <a:t>※DATEADD</a:t>
            </a:r>
            <a:r>
              <a:rPr lang="ja-JP" altLang="en-US" dirty="0" smtClean="0">
                <a:solidFill>
                  <a:schemeClr val="accent5"/>
                </a:solidFill>
              </a:rPr>
              <a:t>関数の演算結果を、日付タイプから数値タイプにフォーマット変換します。</a:t>
            </a:r>
            <a:endParaRPr lang="en-US" altLang="ja-JP" dirty="0" smtClean="0">
              <a:solidFill>
                <a:schemeClr val="accent5"/>
              </a:solidFill>
            </a:endParaRPr>
          </a:p>
          <a:p>
            <a:pPr marL="609585" lvl="1" indent="0">
              <a:buNone/>
            </a:pPr>
            <a:r>
              <a:rPr lang="en-US" altLang="ja-JP" dirty="0" smtClean="0">
                <a:solidFill>
                  <a:schemeClr val="accent5"/>
                </a:solidFill>
              </a:rPr>
              <a:t>※</a:t>
            </a:r>
            <a:r>
              <a:rPr lang="en-US" altLang="ja-JP" dirty="0"/>
              <a:t> </a:t>
            </a:r>
            <a:r>
              <a:rPr lang="en-US" altLang="ja-JP" dirty="0" smtClean="0">
                <a:solidFill>
                  <a:schemeClr val="accent5"/>
                </a:solidFill>
              </a:rPr>
              <a:t>&amp;YYMD</a:t>
            </a:r>
            <a:r>
              <a:rPr lang="ja-JP" altLang="en-US" dirty="0" smtClean="0">
                <a:solidFill>
                  <a:schemeClr val="accent5"/>
                </a:solidFill>
              </a:rPr>
              <a:t>が「</a:t>
            </a:r>
            <a:r>
              <a:rPr lang="en-US" altLang="ja-JP" dirty="0" smtClean="0">
                <a:solidFill>
                  <a:schemeClr val="accent5"/>
                </a:solidFill>
              </a:rPr>
              <a:t>20201231</a:t>
            </a:r>
            <a:r>
              <a:rPr lang="ja-JP" altLang="en-US" dirty="0" smtClean="0">
                <a:solidFill>
                  <a:schemeClr val="accent5"/>
                </a:solidFill>
              </a:rPr>
              <a:t>」の場合、</a:t>
            </a:r>
            <a:r>
              <a:rPr lang="en-US" altLang="ja-JP" dirty="0">
                <a:solidFill>
                  <a:schemeClr val="accent5"/>
                </a:solidFill>
              </a:rPr>
              <a:t> &amp;</a:t>
            </a:r>
            <a:r>
              <a:rPr lang="en-US" altLang="ja-JP" dirty="0" smtClean="0">
                <a:solidFill>
                  <a:schemeClr val="accent5"/>
                </a:solidFill>
              </a:rPr>
              <a:t>DATE3</a:t>
            </a:r>
            <a:r>
              <a:rPr lang="ja-JP" altLang="en-US" dirty="0" smtClean="0">
                <a:solidFill>
                  <a:schemeClr val="accent5"/>
                </a:solidFill>
              </a:rPr>
              <a:t>は「</a:t>
            </a:r>
            <a:r>
              <a:rPr lang="en-US" altLang="ja-JP" dirty="0" smtClean="0">
                <a:solidFill>
                  <a:schemeClr val="accent5"/>
                </a:solidFill>
              </a:rPr>
              <a:t>20201224</a:t>
            </a:r>
            <a:r>
              <a:rPr lang="ja-JP" altLang="en-US" dirty="0" smtClean="0">
                <a:solidFill>
                  <a:schemeClr val="accent5"/>
                </a:solidFill>
              </a:rPr>
              <a:t>」です。</a:t>
            </a:r>
            <a:endParaRPr lang="en-US" altLang="ja-JP" dirty="0" smtClean="0">
              <a:solidFill>
                <a:schemeClr val="accent5"/>
              </a:solidFill>
            </a:endParaRPr>
          </a:p>
          <a:p>
            <a:pPr marL="609585" lvl="1" indent="0">
              <a:buNone/>
            </a:pPr>
            <a:endParaRPr lang="ja-JP" altLang="en-US" dirty="0">
              <a:solidFill>
                <a:schemeClr val="accent5"/>
              </a:solidFill>
            </a:endParaRPr>
          </a:p>
          <a:p>
            <a:pPr marL="609585" lvl="1" indent="0">
              <a:buNone/>
            </a:pPr>
            <a:endParaRPr lang="en-US" altLang="ja-JP" dirty="0" smtClean="0"/>
          </a:p>
          <a:p>
            <a:pPr marL="0" indent="0">
              <a:buNone/>
            </a:pPr>
            <a:endParaRPr kumimoji="1" lang="ja-JP" altLang="en-US" dirty="0"/>
          </a:p>
        </p:txBody>
      </p:sp>
      <p:sp>
        <p:nvSpPr>
          <p:cNvPr id="5" name="正方形/長方形 4"/>
          <p:cNvSpPr/>
          <p:nvPr/>
        </p:nvSpPr>
        <p:spPr>
          <a:xfrm>
            <a:off x="1199456" y="1326383"/>
            <a:ext cx="10225136" cy="3830809"/>
          </a:xfrm>
          <a:prstGeom prst="rect">
            <a:avLst/>
          </a:prstGeom>
          <a:noFill/>
          <a:ln/>
        </p:spPr>
        <p:style>
          <a:lnRef idx="2">
            <a:schemeClr val="accent5"/>
          </a:lnRef>
          <a:fillRef idx="1">
            <a:schemeClr val="lt1"/>
          </a:fillRef>
          <a:effectRef idx="0">
            <a:schemeClr val="accent5"/>
          </a:effectRef>
          <a:fontRef idx="minor">
            <a:schemeClr val="dk1"/>
          </a:fontRef>
        </p:style>
        <p:txBody>
          <a:bodyPr tIns="72000" rtlCol="0" anchor="ctr"/>
          <a:lstStyle/>
          <a:p>
            <a:pPr algn="ctr"/>
            <a:endParaRPr kumimoji="1" lang="ja-JP" altLang="en-US" sz="1000">
              <a:solidFill>
                <a:schemeClr val="tx1">
                  <a:lumMod val="75000"/>
                  <a:lumOff val="2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 name="角丸四角形吹き出し 6"/>
          <p:cNvSpPr/>
          <p:nvPr/>
        </p:nvSpPr>
        <p:spPr>
          <a:xfrm>
            <a:off x="7968208" y="2015226"/>
            <a:ext cx="2232248" cy="576064"/>
          </a:xfrm>
          <a:prstGeom prst="wedgeRoundRectCallout">
            <a:avLst>
              <a:gd name="adj1" fmla="val -55463"/>
              <a:gd name="adj2" fmla="val 33300"/>
              <a:gd name="adj3" fmla="val 16667"/>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tIns="72000" rtlCol="0" anchor="ctr"/>
          <a:lstStyle/>
          <a:p>
            <a:pPr algn="ctr"/>
            <a:r>
              <a:rPr lang="ja-JP" altLang="en-US" sz="14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日付タイプに</a:t>
            </a:r>
            <a:r>
              <a:rPr lang="ja-JP" altLang="en-US" sz="1400"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変換</a:t>
            </a:r>
          </a:p>
        </p:txBody>
      </p:sp>
      <p:sp>
        <p:nvSpPr>
          <p:cNvPr id="8" name="角丸四角形吹き出し 7"/>
          <p:cNvSpPr/>
          <p:nvPr/>
        </p:nvSpPr>
        <p:spPr>
          <a:xfrm>
            <a:off x="7968208" y="2888940"/>
            <a:ext cx="2232248" cy="576064"/>
          </a:xfrm>
          <a:prstGeom prst="wedgeRoundRectCallout">
            <a:avLst>
              <a:gd name="adj1" fmla="val -54563"/>
              <a:gd name="adj2" fmla="val 1902"/>
              <a:gd name="adj3" fmla="val 16667"/>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tIns="72000" rtlCol="0" anchor="ctr"/>
          <a:lstStyle/>
          <a:p>
            <a:pPr algn="ctr"/>
            <a:r>
              <a:rPr lang="ja-JP" altLang="en-US" sz="14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数値タイプに</a:t>
            </a:r>
            <a:r>
              <a:rPr lang="ja-JP" altLang="en-US" sz="1400"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変換</a:t>
            </a:r>
          </a:p>
        </p:txBody>
      </p:sp>
    </p:spTree>
    <p:extLst>
      <p:ext uri="{BB962C8B-B14F-4D97-AF65-F5344CB8AC3E}">
        <p14:creationId xmlns:p14="http://schemas.microsoft.com/office/powerpoint/2010/main" val="15456988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正方形/長方形 8"/>
          <p:cNvSpPr/>
          <p:nvPr/>
        </p:nvSpPr>
        <p:spPr>
          <a:xfrm>
            <a:off x="1199456" y="1844824"/>
            <a:ext cx="10224000" cy="3845227"/>
          </a:xfrm>
          <a:prstGeom prst="rect">
            <a:avLst/>
          </a:prstGeom>
          <a:solidFill>
            <a:schemeClr val="bg1">
              <a:lumMod val="9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endParaRPr kumimoji="1" lang="ja-JP" altLang="en-US" sz="1000">
              <a:solidFill>
                <a:schemeClr val="tx1">
                  <a:lumMod val="75000"/>
                  <a:lumOff val="2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 name="タイトル 1"/>
          <p:cNvSpPr>
            <a:spLocks noGrp="1"/>
          </p:cNvSpPr>
          <p:nvPr>
            <p:ph type="title"/>
          </p:nvPr>
        </p:nvSpPr>
        <p:spPr/>
        <p:txBody>
          <a:bodyPr/>
          <a:lstStyle/>
          <a:p>
            <a:r>
              <a:rPr lang="en-US" altLang="ja-JP" dirty="0"/>
              <a:t>DATEDIF</a:t>
            </a:r>
            <a:r>
              <a:rPr lang="ja-JP" altLang="en-US" dirty="0"/>
              <a:t>関数</a:t>
            </a:r>
            <a:endParaRPr kumimoji="1" lang="ja-JP" altLang="en-US" dirty="0"/>
          </a:p>
        </p:txBody>
      </p:sp>
      <p:sp>
        <p:nvSpPr>
          <p:cNvPr id="3" name="コンテンツ プレースホルダ 2"/>
          <p:cNvSpPr>
            <a:spLocks noGrp="1"/>
          </p:cNvSpPr>
          <p:nvPr>
            <p:ph idx="1"/>
          </p:nvPr>
        </p:nvSpPr>
        <p:spPr/>
        <p:txBody>
          <a:bodyPr/>
          <a:lstStyle/>
          <a:p>
            <a:r>
              <a:rPr lang="en-US" altLang="ja-JP" dirty="0" smtClean="0"/>
              <a:t>2</a:t>
            </a:r>
            <a:r>
              <a:rPr lang="ja-JP" altLang="en-US" dirty="0" err="1" smtClean="0"/>
              <a:t>つの</a:t>
            </a:r>
            <a:r>
              <a:rPr lang="ja-JP" altLang="en-US" dirty="0" smtClean="0"/>
              <a:t>日付の差を計算します。</a:t>
            </a:r>
            <a:endParaRPr lang="en-US" altLang="ja-JP" dirty="0" smtClean="0"/>
          </a:p>
          <a:p>
            <a:pPr marL="609585" lvl="1" indent="0">
              <a:buNone/>
            </a:pPr>
            <a:endParaRPr lang="en-US" altLang="ja-JP" dirty="0" smtClean="0"/>
          </a:p>
          <a:p>
            <a:pPr marL="609585" lvl="1" indent="0">
              <a:buNone/>
            </a:pPr>
            <a:r>
              <a:rPr lang="en-US" altLang="ja-JP" dirty="0" smtClean="0"/>
              <a:t>DATEDIF</a:t>
            </a:r>
            <a:r>
              <a:rPr lang="en-US" altLang="ja-JP" dirty="0"/>
              <a:t>( </a:t>
            </a:r>
            <a:r>
              <a:rPr lang="ja-JP" altLang="en-US" dirty="0"/>
              <a:t>日付</a:t>
            </a:r>
            <a:r>
              <a:rPr lang="en-US" altLang="ja-JP" dirty="0" smtClean="0"/>
              <a:t>1, </a:t>
            </a:r>
            <a:r>
              <a:rPr lang="ja-JP" altLang="en-US" dirty="0"/>
              <a:t>日付</a:t>
            </a:r>
            <a:r>
              <a:rPr lang="en-US" altLang="ja-JP" dirty="0" smtClean="0"/>
              <a:t>2, '</a:t>
            </a:r>
            <a:r>
              <a:rPr lang="ja-JP" altLang="en-US" dirty="0" smtClean="0"/>
              <a:t>単位</a:t>
            </a:r>
            <a:r>
              <a:rPr lang="en-US" altLang="ja-JP" dirty="0" smtClean="0"/>
              <a:t>'</a:t>
            </a:r>
            <a:r>
              <a:rPr lang="ja-JP" altLang="en-US" dirty="0" smtClean="0"/>
              <a:t> </a:t>
            </a:r>
            <a:r>
              <a:rPr lang="en-US" altLang="ja-JP" dirty="0"/>
              <a:t>);</a:t>
            </a:r>
          </a:p>
          <a:p>
            <a:pPr lvl="1"/>
            <a:endParaRPr lang="en-US" altLang="ja-JP" dirty="0"/>
          </a:p>
          <a:p>
            <a:pPr lvl="1"/>
            <a:r>
              <a:rPr lang="ja-JP" altLang="en-US" dirty="0"/>
              <a:t>日付</a:t>
            </a:r>
            <a:r>
              <a:rPr lang="ja-JP" altLang="en-US" dirty="0" smtClean="0"/>
              <a:t>１</a:t>
            </a:r>
            <a:r>
              <a:rPr lang="en-US" altLang="ja-JP" dirty="0" smtClean="0"/>
              <a:t>	</a:t>
            </a:r>
            <a:r>
              <a:rPr lang="ja-JP" altLang="en-US" dirty="0" smtClean="0"/>
              <a:t>：</a:t>
            </a:r>
            <a:r>
              <a:rPr lang="ja-JP" altLang="en-US" dirty="0"/>
              <a:t>差を計算する開始</a:t>
            </a:r>
            <a:r>
              <a:rPr lang="ja-JP" altLang="en-US" dirty="0" smtClean="0"/>
              <a:t>日（日付タイプ）</a:t>
            </a:r>
            <a:r>
              <a:rPr lang="ja-JP" altLang="en-US" dirty="0"/>
              <a:t>として、変数</a:t>
            </a:r>
            <a:r>
              <a:rPr lang="ja-JP" altLang="en-US" dirty="0" smtClean="0"/>
              <a:t>や項目を</a:t>
            </a:r>
            <a:r>
              <a:rPr lang="ja-JP" altLang="en-US" dirty="0"/>
              <a:t>指定します。</a:t>
            </a:r>
          </a:p>
          <a:p>
            <a:pPr lvl="1"/>
            <a:r>
              <a:rPr lang="ja-JP" altLang="en-US" dirty="0"/>
              <a:t>日付</a:t>
            </a:r>
            <a:r>
              <a:rPr lang="ja-JP" altLang="en-US" dirty="0" smtClean="0"/>
              <a:t>２</a:t>
            </a:r>
            <a:r>
              <a:rPr lang="en-US" altLang="ja-JP" dirty="0" smtClean="0"/>
              <a:t>	</a:t>
            </a:r>
            <a:r>
              <a:rPr lang="ja-JP" altLang="en-US" dirty="0" smtClean="0"/>
              <a:t>：</a:t>
            </a:r>
            <a:r>
              <a:rPr lang="ja-JP" altLang="en-US" dirty="0"/>
              <a:t>差を計算する終了</a:t>
            </a:r>
            <a:r>
              <a:rPr lang="ja-JP" altLang="en-US" dirty="0" smtClean="0"/>
              <a:t>日</a:t>
            </a:r>
            <a:r>
              <a:rPr lang="ja-JP" altLang="en-US" dirty="0"/>
              <a:t>（日付タイプ</a:t>
            </a:r>
            <a:r>
              <a:rPr lang="ja-JP" altLang="en-US" dirty="0" smtClean="0"/>
              <a:t>）</a:t>
            </a:r>
            <a:r>
              <a:rPr lang="ja-JP" altLang="en-US" dirty="0"/>
              <a:t>として、変数</a:t>
            </a:r>
            <a:r>
              <a:rPr lang="ja-JP" altLang="en-US" dirty="0" smtClean="0"/>
              <a:t>や項目を</a:t>
            </a:r>
            <a:r>
              <a:rPr lang="ja-JP" altLang="en-US" dirty="0"/>
              <a:t>指定します。</a:t>
            </a:r>
          </a:p>
          <a:p>
            <a:pPr lvl="1"/>
            <a:r>
              <a:rPr lang="ja-JP" altLang="en-US" dirty="0" smtClean="0"/>
              <a:t>単位</a:t>
            </a:r>
            <a:r>
              <a:rPr lang="en-US" altLang="ja-JP" dirty="0" smtClean="0"/>
              <a:t>	</a:t>
            </a:r>
            <a:r>
              <a:rPr lang="ja-JP" altLang="en-US" dirty="0" smtClean="0"/>
              <a:t>：日付差の</a:t>
            </a:r>
            <a:r>
              <a:rPr lang="ja-JP" altLang="en-US" dirty="0"/>
              <a:t>対象を表すキーワードを指定します。</a:t>
            </a:r>
            <a:endParaRPr lang="en-US" altLang="ja-JP" dirty="0"/>
          </a:p>
          <a:p>
            <a:pPr marL="2873375" lvl="2" indent="0">
              <a:buNone/>
            </a:pPr>
            <a:r>
              <a:rPr lang="ja-JP" altLang="en-US" dirty="0" smtClean="0"/>
              <a:t>次</a:t>
            </a:r>
            <a:r>
              <a:rPr lang="ja-JP" altLang="en-US" dirty="0"/>
              <a:t>のいずれかをシングルコーテーションで囲んで指定します</a:t>
            </a:r>
            <a:r>
              <a:rPr lang="ja-JP" altLang="en-US" dirty="0" smtClean="0"/>
              <a:t>。</a:t>
            </a:r>
            <a:endParaRPr lang="en-US" altLang="ja-JP" dirty="0" smtClean="0"/>
          </a:p>
          <a:p>
            <a:pPr marL="2873375" lvl="2" indent="0">
              <a:buNone/>
            </a:pPr>
            <a:r>
              <a:rPr lang="en-US" altLang="ja-JP" dirty="0" smtClean="0"/>
              <a:t>Y </a:t>
            </a:r>
            <a:r>
              <a:rPr lang="en-US" altLang="ja-JP" dirty="0"/>
              <a:t>- </a:t>
            </a:r>
            <a:r>
              <a:rPr lang="ja-JP" altLang="en-US" dirty="0"/>
              <a:t>構成要素「年」を示します</a:t>
            </a:r>
            <a:r>
              <a:rPr lang="ja-JP" altLang="en-US" dirty="0" smtClean="0"/>
              <a:t>。</a:t>
            </a:r>
            <a:endParaRPr lang="en-US" altLang="ja-JP" dirty="0" smtClean="0"/>
          </a:p>
          <a:p>
            <a:pPr marL="2873375" lvl="2" indent="0">
              <a:buNone/>
            </a:pPr>
            <a:r>
              <a:rPr lang="en-US" altLang="ja-JP" dirty="0" smtClean="0"/>
              <a:t>M </a:t>
            </a:r>
            <a:r>
              <a:rPr lang="en-US" altLang="ja-JP" dirty="0"/>
              <a:t>- </a:t>
            </a:r>
            <a:r>
              <a:rPr lang="ja-JP" altLang="en-US" dirty="0"/>
              <a:t>構成要素「月」を示します</a:t>
            </a:r>
            <a:r>
              <a:rPr lang="ja-JP" altLang="en-US" dirty="0" smtClean="0"/>
              <a:t>。</a:t>
            </a:r>
            <a:endParaRPr lang="en-US" altLang="ja-JP" dirty="0" smtClean="0"/>
          </a:p>
          <a:p>
            <a:pPr marL="2873375" lvl="2" indent="0">
              <a:buNone/>
            </a:pPr>
            <a:r>
              <a:rPr lang="en-US" altLang="ja-JP" dirty="0" smtClean="0"/>
              <a:t>D </a:t>
            </a:r>
            <a:r>
              <a:rPr lang="en-US" altLang="ja-JP" dirty="0"/>
              <a:t>- </a:t>
            </a:r>
            <a:r>
              <a:rPr lang="ja-JP" altLang="en-US" dirty="0"/>
              <a:t>構成要素「日」を示します</a:t>
            </a:r>
            <a:r>
              <a:rPr lang="ja-JP" altLang="en-US" dirty="0" smtClean="0"/>
              <a:t>。</a:t>
            </a:r>
            <a:endParaRPr lang="en-US" altLang="ja-JP" dirty="0" smtClean="0"/>
          </a:p>
          <a:p>
            <a:pPr marL="2873375" lvl="2" indent="0">
              <a:buNone/>
            </a:pPr>
            <a:r>
              <a:rPr lang="en-US" altLang="ja-JP" dirty="0" smtClean="0"/>
              <a:t>WD </a:t>
            </a:r>
            <a:r>
              <a:rPr lang="en-US" altLang="ja-JP" dirty="0"/>
              <a:t>- </a:t>
            </a:r>
            <a:r>
              <a:rPr lang="ja-JP" altLang="en-US" dirty="0"/>
              <a:t>構成要素「平日」を示します</a:t>
            </a:r>
            <a:r>
              <a:rPr lang="ja-JP" altLang="en-US" dirty="0" smtClean="0"/>
              <a:t>。</a:t>
            </a:r>
            <a:endParaRPr lang="en-US" altLang="ja-JP" dirty="0" smtClean="0"/>
          </a:p>
          <a:p>
            <a:pPr marL="2873375" lvl="2" indent="0">
              <a:buNone/>
            </a:pPr>
            <a:r>
              <a:rPr lang="en-US" altLang="ja-JP" dirty="0" smtClean="0"/>
              <a:t>BD </a:t>
            </a:r>
            <a:r>
              <a:rPr lang="en-US" altLang="ja-JP" dirty="0"/>
              <a:t>- </a:t>
            </a:r>
            <a:r>
              <a:rPr lang="ja-JP" altLang="en-US" dirty="0"/>
              <a:t>構成要素「営業日」を示します。</a:t>
            </a:r>
            <a:endParaRPr kumimoji="1" lang="ja-JP" alt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DATEDIF</a:t>
            </a:r>
            <a:r>
              <a:rPr lang="ja-JP" altLang="en-US" dirty="0"/>
              <a:t>関数</a:t>
            </a:r>
            <a:endParaRPr kumimoji="1" lang="ja-JP" altLang="en-US" dirty="0"/>
          </a:p>
        </p:txBody>
      </p:sp>
      <p:sp>
        <p:nvSpPr>
          <p:cNvPr id="3" name="コンテンツ プレースホルダー 2"/>
          <p:cNvSpPr>
            <a:spLocks noGrp="1"/>
          </p:cNvSpPr>
          <p:nvPr>
            <p:ph idx="1"/>
          </p:nvPr>
        </p:nvSpPr>
        <p:spPr/>
        <p:txBody>
          <a:bodyPr/>
          <a:lstStyle/>
          <a:p>
            <a:pPr marL="609585" lvl="1" indent="0">
              <a:buNone/>
            </a:pPr>
            <a:endParaRPr lang="en-US" altLang="ja-JP" dirty="0" smtClean="0"/>
          </a:p>
          <a:p>
            <a:pPr marL="609585" lvl="1" indent="0">
              <a:buNone/>
            </a:pPr>
            <a:r>
              <a:rPr lang="ja-JP" altLang="en-US" dirty="0" smtClean="0"/>
              <a:t>例）</a:t>
            </a:r>
            <a:r>
              <a:rPr lang="en-US" altLang="ja-JP" dirty="0"/>
              <a:t> </a:t>
            </a:r>
            <a:r>
              <a:rPr lang="ja-JP" altLang="en-US" dirty="0" smtClean="0"/>
              <a:t>２つ日付から経過した月を取得</a:t>
            </a:r>
            <a:endParaRPr lang="en-US" altLang="ja-JP" dirty="0" smtClean="0"/>
          </a:p>
          <a:p>
            <a:pPr marL="609585" lvl="1" indent="0">
              <a:buNone/>
            </a:pPr>
            <a:endParaRPr lang="en-US" altLang="ja-JP" dirty="0"/>
          </a:p>
          <a:p>
            <a:pPr marL="609585" lvl="1" indent="0">
              <a:buNone/>
            </a:pPr>
            <a:r>
              <a:rPr lang="en-US" altLang="ja-JP" dirty="0" smtClean="0"/>
              <a:t>-</a:t>
            </a:r>
            <a:r>
              <a:rPr lang="en-US" altLang="ja-JP" dirty="0"/>
              <a:t>SET &amp;DATE1 = DATECVT(&amp;YYMD1, </a:t>
            </a:r>
            <a:r>
              <a:rPr lang="en-US" altLang="ja-JP" dirty="0" smtClean="0"/>
              <a:t>'I8YYMD',</a:t>
            </a:r>
            <a:r>
              <a:rPr lang="ja-JP" altLang="en-US" dirty="0" smtClean="0"/>
              <a:t> </a:t>
            </a:r>
            <a:r>
              <a:rPr lang="en-US" altLang="ja-JP" dirty="0" smtClean="0"/>
              <a:t>'YYMD'); </a:t>
            </a:r>
          </a:p>
          <a:p>
            <a:pPr marL="609585" lvl="1" indent="0">
              <a:buNone/>
            </a:pPr>
            <a:r>
              <a:rPr lang="en-US" altLang="ja-JP" dirty="0" smtClean="0"/>
              <a:t>-</a:t>
            </a:r>
            <a:r>
              <a:rPr lang="en-US" altLang="ja-JP" dirty="0"/>
              <a:t>SET &amp;DATE2 = DATECVT(&amp;YYMD2, </a:t>
            </a:r>
            <a:r>
              <a:rPr lang="en-US" altLang="ja-JP" dirty="0" smtClean="0"/>
              <a:t>'I8YYMD',</a:t>
            </a:r>
            <a:r>
              <a:rPr lang="ja-JP" altLang="en-US" dirty="0" smtClean="0"/>
              <a:t> </a:t>
            </a:r>
            <a:r>
              <a:rPr lang="en-US" altLang="ja-JP" dirty="0" smtClean="0"/>
              <a:t>'YYMD'); </a:t>
            </a:r>
            <a:endParaRPr lang="en-US" altLang="ja-JP" dirty="0"/>
          </a:p>
          <a:p>
            <a:pPr marL="609585" lvl="1" indent="0">
              <a:buNone/>
            </a:pPr>
            <a:r>
              <a:rPr lang="en-US" altLang="ja-JP" dirty="0" smtClean="0"/>
              <a:t>-</a:t>
            </a:r>
            <a:r>
              <a:rPr lang="en-US" altLang="ja-JP" dirty="0"/>
              <a:t>SET &amp;DATE3 = DATEDIF(&amp;DATE1, &amp;DATE2, </a:t>
            </a:r>
            <a:r>
              <a:rPr lang="en-US" altLang="ja-JP" dirty="0" smtClean="0"/>
              <a:t>'M'); </a:t>
            </a:r>
            <a:endParaRPr lang="en-US" altLang="ja-JP" dirty="0"/>
          </a:p>
          <a:p>
            <a:pPr marL="609585" lvl="1" indent="0">
              <a:buNone/>
            </a:pPr>
            <a:endParaRPr lang="en-US" altLang="ja-JP" dirty="0" smtClean="0"/>
          </a:p>
          <a:p>
            <a:pPr marL="609585" lvl="1" indent="0">
              <a:buNone/>
            </a:pPr>
            <a:r>
              <a:rPr lang="en-US" altLang="ja-JP" dirty="0">
                <a:solidFill>
                  <a:schemeClr val="accent5"/>
                </a:solidFill>
              </a:rPr>
              <a:t>※DATEDIF</a:t>
            </a:r>
            <a:r>
              <a:rPr lang="ja-JP" altLang="en-US" dirty="0" smtClean="0">
                <a:solidFill>
                  <a:schemeClr val="accent5"/>
                </a:solidFill>
              </a:rPr>
              <a:t>関数</a:t>
            </a:r>
            <a:r>
              <a:rPr lang="ja-JP" altLang="en-US" dirty="0">
                <a:solidFill>
                  <a:schemeClr val="accent5"/>
                </a:solidFill>
              </a:rPr>
              <a:t>で利用するために、変数で取得した日付を数値タイプから日付タイプに</a:t>
            </a:r>
            <a:r>
              <a:rPr lang="en-US" altLang="ja-JP" dirty="0">
                <a:solidFill>
                  <a:schemeClr val="accent5"/>
                </a:solidFill>
              </a:rPr>
              <a:t/>
            </a:r>
            <a:br>
              <a:rPr lang="en-US" altLang="ja-JP" dirty="0">
                <a:solidFill>
                  <a:schemeClr val="accent5"/>
                </a:solidFill>
              </a:rPr>
            </a:br>
            <a:r>
              <a:rPr lang="ja-JP" altLang="en-US" dirty="0">
                <a:solidFill>
                  <a:schemeClr val="accent5"/>
                </a:solidFill>
              </a:rPr>
              <a:t>　フォーマット</a:t>
            </a:r>
            <a:r>
              <a:rPr lang="ja-JP" altLang="en-US" dirty="0" smtClean="0">
                <a:solidFill>
                  <a:schemeClr val="accent5"/>
                </a:solidFill>
              </a:rPr>
              <a:t>変換します。</a:t>
            </a:r>
            <a:endParaRPr lang="en-US" altLang="ja-JP" dirty="0" smtClean="0">
              <a:solidFill>
                <a:schemeClr val="accent5"/>
              </a:solidFill>
            </a:endParaRPr>
          </a:p>
          <a:p>
            <a:pPr marL="609585" lvl="1" indent="0">
              <a:buNone/>
            </a:pPr>
            <a:r>
              <a:rPr lang="en-US" altLang="ja-JP" dirty="0" smtClean="0">
                <a:solidFill>
                  <a:schemeClr val="accent5"/>
                </a:solidFill>
              </a:rPr>
              <a:t>※</a:t>
            </a:r>
            <a:r>
              <a:rPr lang="en-US" altLang="ja-JP" dirty="0">
                <a:solidFill>
                  <a:schemeClr val="accent5"/>
                </a:solidFill>
              </a:rPr>
              <a:t> </a:t>
            </a:r>
            <a:r>
              <a:rPr lang="en-US" altLang="ja-JP" dirty="0" smtClean="0">
                <a:solidFill>
                  <a:schemeClr val="accent5"/>
                </a:solidFill>
              </a:rPr>
              <a:t>&amp;YYMD1</a:t>
            </a:r>
            <a:r>
              <a:rPr lang="ja-JP" altLang="en-US" dirty="0" smtClean="0">
                <a:solidFill>
                  <a:schemeClr val="accent5"/>
                </a:solidFill>
              </a:rPr>
              <a:t>が「</a:t>
            </a:r>
            <a:r>
              <a:rPr lang="en-US" altLang="ja-JP" dirty="0" smtClean="0">
                <a:solidFill>
                  <a:schemeClr val="accent5"/>
                </a:solidFill>
              </a:rPr>
              <a:t>20200401</a:t>
            </a:r>
            <a:r>
              <a:rPr lang="ja-JP" altLang="en-US" dirty="0" smtClean="0">
                <a:solidFill>
                  <a:schemeClr val="accent5"/>
                </a:solidFill>
              </a:rPr>
              <a:t>」、</a:t>
            </a:r>
            <a:r>
              <a:rPr lang="en-US" altLang="ja-JP" dirty="0" smtClean="0">
                <a:solidFill>
                  <a:schemeClr val="accent5"/>
                </a:solidFill>
              </a:rPr>
              <a:t>&amp;YYMD2</a:t>
            </a:r>
            <a:r>
              <a:rPr lang="ja-JP" altLang="en-US" dirty="0" smtClean="0">
                <a:solidFill>
                  <a:schemeClr val="accent5"/>
                </a:solidFill>
              </a:rPr>
              <a:t>が「</a:t>
            </a:r>
            <a:r>
              <a:rPr lang="en-US" altLang="ja-JP" dirty="0" smtClean="0">
                <a:solidFill>
                  <a:schemeClr val="accent5"/>
                </a:solidFill>
              </a:rPr>
              <a:t>20201231</a:t>
            </a:r>
            <a:r>
              <a:rPr lang="ja-JP" altLang="en-US" dirty="0" smtClean="0">
                <a:solidFill>
                  <a:schemeClr val="accent5"/>
                </a:solidFill>
              </a:rPr>
              <a:t>」の場合、</a:t>
            </a:r>
            <a:r>
              <a:rPr lang="en-US" altLang="ja-JP" dirty="0" smtClean="0">
                <a:solidFill>
                  <a:schemeClr val="accent5"/>
                </a:solidFill>
              </a:rPr>
              <a:t>&amp;DATE3</a:t>
            </a:r>
            <a:r>
              <a:rPr lang="ja-JP" altLang="en-US" dirty="0" smtClean="0">
                <a:solidFill>
                  <a:schemeClr val="accent5"/>
                </a:solidFill>
              </a:rPr>
              <a:t>は「</a:t>
            </a:r>
            <a:r>
              <a:rPr lang="en-US" altLang="ja-JP" dirty="0" smtClean="0">
                <a:solidFill>
                  <a:schemeClr val="accent5"/>
                </a:solidFill>
              </a:rPr>
              <a:t>8</a:t>
            </a:r>
            <a:r>
              <a:rPr lang="ja-JP" altLang="en-US" dirty="0" smtClean="0">
                <a:solidFill>
                  <a:schemeClr val="accent5"/>
                </a:solidFill>
              </a:rPr>
              <a:t>」です</a:t>
            </a:r>
            <a:r>
              <a:rPr lang="ja-JP" altLang="en-US" dirty="0">
                <a:solidFill>
                  <a:schemeClr val="accent5"/>
                </a:solidFill>
              </a:rPr>
              <a:t>。</a:t>
            </a:r>
            <a:endParaRPr lang="en-US" altLang="ja-JP" dirty="0">
              <a:solidFill>
                <a:schemeClr val="accent5"/>
              </a:solidFill>
            </a:endParaRPr>
          </a:p>
          <a:p>
            <a:pPr marL="609585" lvl="1" indent="0">
              <a:buNone/>
            </a:pPr>
            <a:endParaRPr kumimoji="1" lang="ja-JP" altLang="en-US" dirty="0"/>
          </a:p>
        </p:txBody>
      </p:sp>
      <p:sp>
        <p:nvSpPr>
          <p:cNvPr id="5" name="正方形/長方形 4"/>
          <p:cNvSpPr/>
          <p:nvPr/>
        </p:nvSpPr>
        <p:spPr>
          <a:xfrm>
            <a:off x="1199456" y="1326383"/>
            <a:ext cx="10225136" cy="3470769"/>
          </a:xfrm>
          <a:prstGeom prst="rect">
            <a:avLst/>
          </a:prstGeom>
          <a:noFill/>
          <a:ln/>
        </p:spPr>
        <p:style>
          <a:lnRef idx="2">
            <a:schemeClr val="accent5"/>
          </a:lnRef>
          <a:fillRef idx="1">
            <a:schemeClr val="lt1"/>
          </a:fillRef>
          <a:effectRef idx="0">
            <a:schemeClr val="accent5"/>
          </a:effectRef>
          <a:fontRef idx="minor">
            <a:schemeClr val="dk1"/>
          </a:fontRef>
        </p:style>
        <p:txBody>
          <a:bodyPr tIns="72000" rtlCol="0" anchor="ctr"/>
          <a:lstStyle/>
          <a:p>
            <a:pPr algn="ctr"/>
            <a:endParaRPr kumimoji="1" lang="ja-JP" altLang="en-US" sz="1000">
              <a:solidFill>
                <a:schemeClr val="tx1">
                  <a:lumMod val="75000"/>
                  <a:lumOff val="2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 name="角丸四角形吹き出し 5"/>
          <p:cNvSpPr/>
          <p:nvPr/>
        </p:nvSpPr>
        <p:spPr>
          <a:xfrm>
            <a:off x="7824192" y="2046463"/>
            <a:ext cx="2232248" cy="576064"/>
          </a:xfrm>
          <a:prstGeom prst="wedgeRoundRectCallout">
            <a:avLst>
              <a:gd name="adj1" fmla="val -55463"/>
              <a:gd name="adj2" fmla="val 33300"/>
              <a:gd name="adj3" fmla="val 16667"/>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tIns="72000" rtlCol="0" anchor="ctr"/>
          <a:lstStyle/>
          <a:p>
            <a:pPr algn="ctr"/>
            <a:r>
              <a:rPr lang="ja-JP" altLang="en-US" sz="14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日付タイプに</a:t>
            </a:r>
            <a:r>
              <a:rPr lang="ja-JP" altLang="en-US" sz="1400"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変換</a:t>
            </a:r>
          </a:p>
        </p:txBody>
      </p:sp>
      <p:sp>
        <p:nvSpPr>
          <p:cNvPr id="7" name="角丸四角形吹き出し 6"/>
          <p:cNvSpPr/>
          <p:nvPr/>
        </p:nvSpPr>
        <p:spPr>
          <a:xfrm>
            <a:off x="7824192" y="2708920"/>
            <a:ext cx="2232248" cy="576064"/>
          </a:xfrm>
          <a:prstGeom prst="wedgeRoundRectCallout">
            <a:avLst>
              <a:gd name="adj1" fmla="val -56363"/>
              <a:gd name="adj2" fmla="val -20774"/>
              <a:gd name="adj3" fmla="val 16667"/>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tIns="72000" rtlCol="0" anchor="ctr"/>
          <a:lstStyle/>
          <a:p>
            <a:pPr algn="ctr"/>
            <a:r>
              <a:rPr lang="ja-JP" altLang="en-US" sz="14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日付タイプに</a:t>
            </a:r>
            <a:r>
              <a:rPr lang="ja-JP" altLang="en-US" sz="1400"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変換</a:t>
            </a:r>
          </a:p>
        </p:txBody>
      </p:sp>
    </p:spTree>
    <p:extLst>
      <p:ext uri="{BB962C8B-B14F-4D97-AF65-F5344CB8AC3E}">
        <p14:creationId xmlns:p14="http://schemas.microsoft.com/office/powerpoint/2010/main" val="21776233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p:cNvSpPr/>
          <p:nvPr/>
        </p:nvSpPr>
        <p:spPr>
          <a:xfrm>
            <a:off x="1199456" y="1844824"/>
            <a:ext cx="10224000" cy="3845227"/>
          </a:xfrm>
          <a:prstGeom prst="rect">
            <a:avLst/>
          </a:prstGeom>
          <a:solidFill>
            <a:schemeClr val="bg1">
              <a:lumMod val="9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endParaRPr kumimoji="1" lang="ja-JP" altLang="en-US" sz="1000">
              <a:solidFill>
                <a:schemeClr val="tx1">
                  <a:lumMod val="75000"/>
                  <a:lumOff val="2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 name="タイトル 1"/>
          <p:cNvSpPr>
            <a:spLocks noGrp="1"/>
          </p:cNvSpPr>
          <p:nvPr>
            <p:ph type="title"/>
          </p:nvPr>
        </p:nvSpPr>
        <p:spPr/>
        <p:txBody>
          <a:bodyPr/>
          <a:lstStyle/>
          <a:p>
            <a:r>
              <a:rPr lang="en-US" altLang="ja-JP" dirty="0"/>
              <a:t>DATEMOV</a:t>
            </a:r>
            <a:r>
              <a:rPr lang="ja-JP" altLang="en-US" dirty="0"/>
              <a:t>関数</a:t>
            </a:r>
            <a:endParaRPr kumimoji="1" lang="ja-JP" altLang="en-US" dirty="0"/>
          </a:p>
        </p:txBody>
      </p:sp>
      <p:sp>
        <p:nvSpPr>
          <p:cNvPr id="3" name="コンテンツ プレースホルダ 2"/>
          <p:cNvSpPr>
            <a:spLocks noGrp="1"/>
          </p:cNvSpPr>
          <p:nvPr>
            <p:ph idx="1"/>
          </p:nvPr>
        </p:nvSpPr>
        <p:spPr/>
        <p:txBody>
          <a:bodyPr/>
          <a:lstStyle/>
          <a:p>
            <a:r>
              <a:rPr lang="ja-JP" altLang="en-US" dirty="0" smtClean="0"/>
              <a:t>日付をある特定の日付へ移動することができます。</a:t>
            </a:r>
            <a:endParaRPr lang="en-US" altLang="ja-JP" dirty="0" smtClean="0"/>
          </a:p>
          <a:p>
            <a:endParaRPr kumimoji="1" lang="en-US" altLang="ja-JP" dirty="0"/>
          </a:p>
          <a:p>
            <a:pPr marL="609585" lvl="1" indent="0">
              <a:buNone/>
            </a:pPr>
            <a:r>
              <a:rPr lang="en-US" altLang="ja-JP" dirty="0"/>
              <a:t>DATEMOV</a:t>
            </a:r>
            <a:r>
              <a:rPr lang="en-US" altLang="ja-JP" dirty="0" smtClean="0"/>
              <a:t>(</a:t>
            </a:r>
            <a:r>
              <a:rPr lang="ja-JP" altLang="en-US" dirty="0" smtClean="0"/>
              <a:t> 日付</a:t>
            </a:r>
            <a:r>
              <a:rPr lang="en-US" altLang="ja-JP" dirty="0"/>
              <a:t>, </a:t>
            </a:r>
            <a:r>
              <a:rPr lang="en-US" altLang="ja-JP" dirty="0" smtClean="0"/>
              <a:t>'</a:t>
            </a:r>
            <a:r>
              <a:rPr lang="ja-JP" altLang="en-US" dirty="0" smtClean="0"/>
              <a:t>単位</a:t>
            </a:r>
            <a:r>
              <a:rPr lang="en-US" altLang="ja-JP" dirty="0" smtClean="0"/>
              <a:t>'</a:t>
            </a:r>
            <a:r>
              <a:rPr lang="ja-JP" altLang="en-US" dirty="0" smtClean="0"/>
              <a:t> </a:t>
            </a:r>
            <a:r>
              <a:rPr lang="en-US" altLang="ja-JP" dirty="0" smtClean="0"/>
              <a:t>);</a:t>
            </a:r>
            <a:endParaRPr lang="en-US" altLang="ja-JP" dirty="0"/>
          </a:p>
          <a:p>
            <a:pPr lvl="1"/>
            <a:endParaRPr lang="en-US" altLang="ja-JP" dirty="0"/>
          </a:p>
          <a:p>
            <a:pPr lvl="1"/>
            <a:r>
              <a:rPr lang="ja-JP" altLang="en-US" dirty="0" smtClean="0"/>
              <a:t>日付</a:t>
            </a:r>
            <a:r>
              <a:rPr lang="en-US" altLang="ja-JP" dirty="0" smtClean="0"/>
              <a:t>	</a:t>
            </a:r>
            <a:r>
              <a:rPr lang="ja-JP" altLang="en-US" dirty="0" smtClean="0"/>
              <a:t>：</a:t>
            </a:r>
            <a:r>
              <a:rPr lang="ja-JP" altLang="en-US" dirty="0"/>
              <a:t>移動する</a:t>
            </a:r>
            <a:r>
              <a:rPr lang="ja-JP" altLang="en-US" dirty="0" smtClean="0"/>
              <a:t>日付</a:t>
            </a:r>
            <a:r>
              <a:rPr lang="ja-JP" altLang="en-US" dirty="0"/>
              <a:t>（日付タイプ</a:t>
            </a:r>
            <a:r>
              <a:rPr lang="ja-JP" altLang="en-US" dirty="0" smtClean="0"/>
              <a:t>）</a:t>
            </a:r>
            <a:r>
              <a:rPr lang="ja-JP" altLang="en-US" dirty="0"/>
              <a:t>として、変数</a:t>
            </a:r>
            <a:r>
              <a:rPr lang="ja-JP" altLang="en-US" dirty="0" smtClean="0"/>
              <a:t>や項目を</a:t>
            </a:r>
            <a:r>
              <a:rPr lang="ja-JP" altLang="en-US" dirty="0"/>
              <a:t>指定します。</a:t>
            </a:r>
          </a:p>
          <a:p>
            <a:pPr lvl="1"/>
            <a:r>
              <a:rPr lang="ja-JP" altLang="en-US" dirty="0" smtClean="0"/>
              <a:t>単位</a:t>
            </a:r>
            <a:r>
              <a:rPr lang="en-US" altLang="ja-JP" dirty="0" smtClean="0"/>
              <a:t>	</a:t>
            </a:r>
            <a:r>
              <a:rPr lang="ja-JP" altLang="en-US" dirty="0" smtClean="0"/>
              <a:t>：</a:t>
            </a:r>
            <a:r>
              <a:rPr lang="ja-JP" altLang="en-US" dirty="0"/>
              <a:t>次のいずれかをシングルコーテーションで囲んで指定します。</a:t>
            </a:r>
          </a:p>
          <a:p>
            <a:pPr marL="2873375" lvl="2" indent="0">
              <a:buNone/>
            </a:pPr>
            <a:r>
              <a:rPr lang="en-US" altLang="ja-JP" dirty="0" smtClean="0"/>
              <a:t>BOM</a:t>
            </a:r>
            <a:r>
              <a:rPr lang="ja-JP" altLang="en-US" dirty="0" smtClean="0"/>
              <a:t> </a:t>
            </a:r>
            <a:r>
              <a:rPr lang="en-US" altLang="ja-JP" dirty="0" smtClean="0"/>
              <a:t>- </a:t>
            </a:r>
            <a:r>
              <a:rPr lang="ja-JP" altLang="en-US" dirty="0"/>
              <a:t>月の始めです</a:t>
            </a:r>
            <a:r>
              <a:rPr lang="ja-JP" altLang="en-US" dirty="0" smtClean="0"/>
              <a:t>。</a:t>
            </a:r>
            <a:r>
              <a:rPr lang="en-US" altLang="ja-JP" dirty="0" smtClean="0"/>
              <a:t>	EOM - </a:t>
            </a:r>
            <a:r>
              <a:rPr lang="ja-JP" altLang="en-US" dirty="0"/>
              <a:t>月の終わりです</a:t>
            </a:r>
            <a:r>
              <a:rPr lang="ja-JP" altLang="en-US" dirty="0" smtClean="0"/>
              <a:t>。</a:t>
            </a:r>
            <a:endParaRPr lang="en-US" altLang="ja-JP" dirty="0"/>
          </a:p>
          <a:p>
            <a:pPr marL="2873375" lvl="2" indent="0">
              <a:buNone/>
            </a:pPr>
            <a:r>
              <a:rPr lang="en-US" altLang="ja-JP" dirty="0" smtClean="0"/>
              <a:t>BOQ</a:t>
            </a:r>
            <a:r>
              <a:rPr lang="ja-JP" altLang="en-US" dirty="0" smtClean="0"/>
              <a:t> </a:t>
            </a:r>
            <a:r>
              <a:rPr lang="en-US" altLang="ja-JP" dirty="0" smtClean="0"/>
              <a:t>- </a:t>
            </a:r>
            <a:r>
              <a:rPr lang="ja-JP" altLang="en-US" dirty="0"/>
              <a:t>四半期の始めです</a:t>
            </a:r>
            <a:r>
              <a:rPr lang="ja-JP" altLang="en-US" dirty="0" smtClean="0"/>
              <a:t>。</a:t>
            </a:r>
            <a:r>
              <a:rPr lang="en-US" altLang="ja-JP" dirty="0" smtClean="0"/>
              <a:t>	EOQ - </a:t>
            </a:r>
            <a:r>
              <a:rPr lang="ja-JP" altLang="en-US" dirty="0"/>
              <a:t>四半期の終わりです。</a:t>
            </a:r>
          </a:p>
          <a:p>
            <a:pPr marL="2873375" lvl="2" indent="0">
              <a:buNone/>
            </a:pPr>
            <a:r>
              <a:rPr lang="en-US" altLang="ja-JP" dirty="0" smtClean="0"/>
              <a:t>BOY</a:t>
            </a:r>
            <a:r>
              <a:rPr lang="ja-JP" altLang="en-US" dirty="0" smtClean="0"/>
              <a:t> </a:t>
            </a:r>
            <a:r>
              <a:rPr lang="en-US" altLang="ja-JP" dirty="0" smtClean="0"/>
              <a:t>- </a:t>
            </a:r>
            <a:r>
              <a:rPr lang="ja-JP" altLang="en-US" dirty="0"/>
              <a:t>年の始めです</a:t>
            </a:r>
            <a:r>
              <a:rPr lang="ja-JP" altLang="en-US" dirty="0" smtClean="0"/>
              <a:t>。</a:t>
            </a:r>
            <a:r>
              <a:rPr lang="en-US" altLang="ja-JP" dirty="0" smtClean="0"/>
              <a:t>	EOY - </a:t>
            </a:r>
            <a:r>
              <a:rPr lang="ja-JP" altLang="en-US" dirty="0"/>
              <a:t>年の終わりです</a:t>
            </a:r>
            <a:r>
              <a:rPr lang="ja-JP" altLang="en-US" dirty="0" smtClean="0"/>
              <a:t>。</a:t>
            </a:r>
            <a:endParaRPr lang="ja-JP" altLang="en-US" dirty="0"/>
          </a:p>
          <a:p>
            <a:pPr marL="2873375" lvl="2" indent="0">
              <a:buNone/>
            </a:pPr>
            <a:r>
              <a:rPr lang="en-US" altLang="ja-JP" dirty="0" smtClean="0"/>
              <a:t>BOW</a:t>
            </a:r>
            <a:r>
              <a:rPr lang="ja-JP" altLang="en-US" dirty="0" smtClean="0"/>
              <a:t> </a:t>
            </a:r>
            <a:r>
              <a:rPr lang="en-US" altLang="ja-JP" dirty="0" smtClean="0"/>
              <a:t>- </a:t>
            </a:r>
            <a:r>
              <a:rPr lang="ja-JP" altLang="en-US" dirty="0"/>
              <a:t>週の始めです</a:t>
            </a:r>
            <a:r>
              <a:rPr lang="ja-JP" altLang="en-US" dirty="0" smtClean="0"/>
              <a:t>。</a:t>
            </a:r>
            <a:r>
              <a:rPr lang="en-US" altLang="ja-JP" dirty="0" smtClean="0"/>
              <a:t>	EOW - </a:t>
            </a:r>
            <a:r>
              <a:rPr lang="ja-JP" altLang="en-US" dirty="0"/>
              <a:t>週の終わりです</a:t>
            </a:r>
            <a:r>
              <a:rPr lang="ja-JP" altLang="en-US" dirty="0" smtClean="0"/>
              <a:t>。</a:t>
            </a:r>
            <a:endParaRPr lang="ja-JP" altLang="en-US" dirty="0"/>
          </a:p>
          <a:p>
            <a:pPr marL="2873375" lvl="2" indent="0">
              <a:buNone/>
            </a:pPr>
            <a:r>
              <a:rPr lang="en-US" altLang="ja-JP" dirty="0" smtClean="0"/>
              <a:t>PWD - </a:t>
            </a:r>
            <a:r>
              <a:rPr lang="ja-JP" altLang="en-US" dirty="0"/>
              <a:t>先週の平日です</a:t>
            </a:r>
            <a:r>
              <a:rPr lang="ja-JP" altLang="en-US" dirty="0" smtClean="0"/>
              <a:t>。</a:t>
            </a:r>
            <a:r>
              <a:rPr lang="en-US" altLang="ja-JP" dirty="0" smtClean="0"/>
              <a:t>	NWD - </a:t>
            </a:r>
            <a:r>
              <a:rPr lang="ja-JP" altLang="en-US" dirty="0"/>
              <a:t>次の平日です</a:t>
            </a:r>
            <a:r>
              <a:rPr lang="ja-JP" altLang="en-US" dirty="0" smtClean="0"/>
              <a:t>。</a:t>
            </a:r>
            <a:endParaRPr lang="en-US" altLang="ja-JP" dirty="0" smtClean="0"/>
          </a:p>
          <a:p>
            <a:pPr marL="2873375" lvl="2" indent="0">
              <a:buNone/>
            </a:pPr>
            <a:r>
              <a:rPr lang="en-US" altLang="ja-JP" dirty="0" smtClean="0"/>
              <a:t>PBD - </a:t>
            </a:r>
            <a:r>
              <a:rPr lang="ja-JP" altLang="en-US" dirty="0"/>
              <a:t>前回の営業日です</a:t>
            </a:r>
            <a:r>
              <a:rPr lang="ja-JP" altLang="en-US" dirty="0" smtClean="0"/>
              <a:t>。</a:t>
            </a:r>
            <a:r>
              <a:rPr lang="en-US" altLang="ja-JP" dirty="0" smtClean="0"/>
              <a:t>	NBD - </a:t>
            </a:r>
            <a:r>
              <a:rPr lang="ja-JP" altLang="en-US" dirty="0"/>
              <a:t>次の営業日です</a:t>
            </a:r>
            <a:r>
              <a:rPr lang="ja-JP" altLang="en-US" dirty="0" smtClean="0"/>
              <a:t>。</a:t>
            </a:r>
            <a:endParaRPr lang="ja-JP" alt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DATEMOV</a:t>
            </a:r>
            <a:r>
              <a:rPr lang="ja-JP" altLang="en-US" dirty="0"/>
              <a:t>関数</a:t>
            </a:r>
            <a:endParaRPr kumimoji="1" lang="ja-JP" altLang="en-US" dirty="0"/>
          </a:p>
        </p:txBody>
      </p:sp>
      <p:sp>
        <p:nvSpPr>
          <p:cNvPr id="3" name="コンテンツ プレースホルダー 2"/>
          <p:cNvSpPr>
            <a:spLocks noGrp="1"/>
          </p:cNvSpPr>
          <p:nvPr>
            <p:ph idx="1"/>
          </p:nvPr>
        </p:nvSpPr>
        <p:spPr/>
        <p:txBody>
          <a:bodyPr/>
          <a:lstStyle/>
          <a:p>
            <a:pPr lvl="1"/>
            <a:endParaRPr lang="en-US" altLang="ja-JP" dirty="0" smtClean="0">
              <a:latin typeface="Meiryo UI" panose="020B0604030504040204" pitchFamily="50" charset="-128"/>
              <a:ea typeface="Meiryo UI" panose="020B0604030504040204" pitchFamily="50" charset="-128"/>
            </a:endParaRPr>
          </a:p>
          <a:p>
            <a:pPr marL="609585" lvl="1" indent="0">
              <a:buNone/>
            </a:pPr>
            <a:r>
              <a:rPr lang="ja-JP" altLang="en-US" dirty="0" smtClean="0">
                <a:latin typeface="Meiryo UI" panose="020B0604030504040204" pitchFamily="50" charset="-128"/>
                <a:ea typeface="Meiryo UI" panose="020B0604030504040204" pitchFamily="50" charset="-128"/>
              </a:rPr>
              <a:t>例）現在日付から、</a:t>
            </a:r>
            <a:r>
              <a:rPr lang="ja-JP" altLang="en-US" dirty="0">
                <a:latin typeface="Meiryo UI" panose="020B0604030504040204" pitchFamily="50" charset="-128"/>
                <a:ea typeface="Meiryo UI" panose="020B0604030504040204" pitchFamily="50" charset="-128"/>
              </a:rPr>
              <a:t>月末</a:t>
            </a:r>
            <a:r>
              <a:rPr lang="ja-JP" altLang="en-US" dirty="0" smtClean="0">
                <a:latin typeface="Meiryo UI" panose="020B0604030504040204" pitchFamily="50" charset="-128"/>
                <a:ea typeface="Meiryo UI" panose="020B0604030504040204" pitchFamily="50" charset="-128"/>
              </a:rPr>
              <a:t>日付を取得</a:t>
            </a:r>
            <a:endParaRPr lang="en-US" altLang="ja-JP" dirty="0" smtClean="0">
              <a:latin typeface="Meiryo UI" panose="020B0604030504040204" pitchFamily="50" charset="-128"/>
              <a:ea typeface="Meiryo UI" panose="020B0604030504040204" pitchFamily="50" charset="-128"/>
            </a:endParaRPr>
          </a:p>
          <a:p>
            <a:pPr marL="609585" lvl="1" indent="0">
              <a:buNone/>
            </a:pPr>
            <a:endParaRPr lang="en-US" altLang="ja-JP" dirty="0">
              <a:latin typeface="Meiryo UI" panose="020B0604030504040204" pitchFamily="50" charset="-128"/>
              <a:ea typeface="Meiryo UI" panose="020B0604030504040204" pitchFamily="50" charset="-128"/>
            </a:endParaRPr>
          </a:p>
          <a:p>
            <a:pPr marL="609585" lvl="1" indent="0">
              <a:buNone/>
            </a:pPr>
            <a:r>
              <a:rPr lang="en-US" altLang="ja-JP" dirty="0" smtClean="0"/>
              <a:t>-</a:t>
            </a:r>
            <a:r>
              <a:rPr lang="en-US" altLang="ja-JP" dirty="0"/>
              <a:t>SET &amp;DATE1 = DATECVT(&amp;YYMD, </a:t>
            </a:r>
            <a:r>
              <a:rPr lang="en-US" altLang="ja-JP" dirty="0" smtClean="0"/>
              <a:t>'I8YYMD', 'YYMD');</a:t>
            </a:r>
            <a:endParaRPr lang="ja-JP" altLang="en-US" dirty="0"/>
          </a:p>
          <a:p>
            <a:pPr marL="609585" lvl="1" indent="0">
              <a:buNone/>
            </a:pPr>
            <a:r>
              <a:rPr lang="en-US" altLang="ja-JP" dirty="0"/>
              <a:t>-SET &amp;DATE2 = DATEMOV(&amp;DATE1, </a:t>
            </a:r>
            <a:r>
              <a:rPr lang="en-US" altLang="ja-JP" dirty="0" smtClean="0"/>
              <a:t>'EOM');</a:t>
            </a:r>
          </a:p>
          <a:p>
            <a:pPr marL="609585" lvl="1" indent="0">
              <a:buNone/>
            </a:pPr>
            <a:r>
              <a:rPr lang="en-US" altLang="ja-JP" dirty="0" smtClean="0"/>
              <a:t>-</a:t>
            </a:r>
            <a:r>
              <a:rPr lang="en-US" altLang="ja-JP" dirty="0"/>
              <a:t>SET &amp;DATE3 = DATECVT(&amp;DATE2, </a:t>
            </a:r>
            <a:r>
              <a:rPr lang="en-US" altLang="ja-JP" dirty="0" smtClean="0"/>
              <a:t>'YYMD', 'I8YYMD');</a:t>
            </a:r>
            <a:endParaRPr lang="en-US" altLang="ja-JP" dirty="0"/>
          </a:p>
          <a:p>
            <a:pPr marL="609585" lvl="1" indent="0">
              <a:buNone/>
            </a:pPr>
            <a:endParaRPr lang="en-US" altLang="ja-JP" dirty="0" smtClean="0"/>
          </a:p>
          <a:p>
            <a:pPr marL="609585" lvl="1" indent="0">
              <a:buNone/>
            </a:pPr>
            <a:r>
              <a:rPr lang="en-US" altLang="ja-JP" dirty="0">
                <a:solidFill>
                  <a:schemeClr val="accent5"/>
                </a:solidFill>
              </a:rPr>
              <a:t>※DATEMOV</a:t>
            </a:r>
            <a:r>
              <a:rPr lang="ja-JP" altLang="en-US" dirty="0" smtClean="0">
                <a:solidFill>
                  <a:schemeClr val="accent5"/>
                </a:solidFill>
              </a:rPr>
              <a:t>関数</a:t>
            </a:r>
            <a:r>
              <a:rPr lang="ja-JP" altLang="en-US" dirty="0">
                <a:solidFill>
                  <a:schemeClr val="accent5"/>
                </a:solidFill>
              </a:rPr>
              <a:t>で利用するために、変数で取得した日付を数値タイプから日付タイプに</a:t>
            </a:r>
            <a:r>
              <a:rPr lang="en-US" altLang="ja-JP" dirty="0">
                <a:solidFill>
                  <a:schemeClr val="accent5"/>
                </a:solidFill>
              </a:rPr>
              <a:t/>
            </a:r>
            <a:br>
              <a:rPr lang="en-US" altLang="ja-JP" dirty="0">
                <a:solidFill>
                  <a:schemeClr val="accent5"/>
                </a:solidFill>
              </a:rPr>
            </a:br>
            <a:r>
              <a:rPr lang="ja-JP" altLang="en-US" dirty="0">
                <a:solidFill>
                  <a:schemeClr val="accent5"/>
                </a:solidFill>
              </a:rPr>
              <a:t>　フォーマット</a:t>
            </a:r>
            <a:r>
              <a:rPr lang="ja-JP" altLang="en-US" dirty="0" smtClean="0">
                <a:solidFill>
                  <a:schemeClr val="accent5"/>
                </a:solidFill>
              </a:rPr>
              <a:t>変換します</a:t>
            </a:r>
            <a:r>
              <a:rPr lang="ja-JP" altLang="en-US" dirty="0">
                <a:solidFill>
                  <a:schemeClr val="accent5"/>
                </a:solidFill>
              </a:rPr>
              <a:t>。</a:t>
            </a:r>
            <a:endParaRPr lang="en-US" altLang="ja-JP" dirty="0">
              <a:solidFill>
                <a:schemeClr val="accent5"/>
              </a:solidFill>
            </a:endParaRPr>
          </a:p>
          <a:p>
            <a:pPr marL="609585" lvl="1" indent="0">
              <a:buNone/>
            </a:pPr>
            <a:r>
              <a:rPr lang="en-US" altLang="ja-JP" dirty="0">
                <a:solidFill>
                  <a:schemeClr val="accent5"/>
                </a:solidFill>
              </a:rPr>
              <a:t>※DATEMOV</a:t>
            </a:r>
            <a:r>
              <a:rPr lang="ja-JP" altLang="en-US" dirty="0" smtClean="0">
                <a:solidFill>
                  <a:schemeClr val="accent5"/>
                </a:solidFill>
              </a:rPr>
              <a:t>関数</a:t>
            </a:r>
            <a:r>
              <a:rPr lang="ja-JP" altLang="en-US" dirty="0">
                <a:solidFill>
                  <a:schemeClr val="accent5"/>
                </a:solidFill>
              </a:rPr>
              <a:t>の演算結果を、日付タイプから数値タイプにフォーマット変換します</a:t>
            </a:r>
            <a:r>
              <a:rPr lang="ja-JP" altLang="en-US" dirty="0" smtClean="0">
                <a:solidFill>
                  <a:schemeClr val="accent5"/>
                </a:solidFill>
              </a:rPr>
              <a:t>。</a:t>
            </a:r>
            <a:endParaRPr lang="en-US" altLang="ja-JP" dirty="0" smtClean="0">
              <a:solidFill>
                <a:schemeClr val="accent5"/>
              </a:solidFill>
            </a:endParaRPr>
          </a:p>
          <a:p>
            <a:pPr marL="609585" lvl="1" indent="0">
              <a:buNone/>
            </a:pPr>
            <a:r>
              <a:rPr lang="en-US" altLang="ja-JP" dirty="0">
                <a:solidFill>
                  <a:schemeClr val="accent5"/>
                </a:solidFill>
              </a:rPr>
              <a:t>※ &amp;</a:t>
            </a:r>
            <a:r>
              <a:rPr lang="en-US" altLang="ja-JP" dirty="0" smtClean="0">
                <a:solidFill>
                  <a:schemeClr val="accent5"/>
                </a:solidFill>
              </a:rPr>
              <a:t>YYMD</a:t>
            </a:r>
            <a:r>
              <a:rPr lang="ja-JP" altLang="en-US" dirty="0" smtClean="0">
                <a:solidFill>
                  <a:schemeClr val="accent5"/>
                </a:solidFill>
              </a:rPr>
              <a:t>が</a:t>
            </a:r>
            <a:r>
              <a:rPr lang="ja-JP" altLang="en-US" dirty="0">
                <a:solidFill>
                  <a:schemeClr val="accent5"/>
                </a:solidFill>
              </a:rPr>
              <a:t>「</a:t>
            </a:r>
            <a:r>
              <a:rPr lang="en-US" altLang="ja-JP" dirty="0" smtClean="0">
                <a:solidFill>
                  <a:schemeClr val="accent5"/>
                </a:solidFill>
              </a:rPr>
              <a:t>20201201</a:t>
            </a:r>
            <a:r>
              <a:rPr lang="ja-JP" altLang="en-US" dirty="0" smtClean="0">
                <a:solidFill>
                  <a:schemeClr val="accent5"/>
                </a:solidFill>
              </a:rPr>
              <a:t>」の</a:t>
            </a:r>
            <a:r>
              <a:rPr lang="ja-JP" altLang="en-US" dirty="0">
                <a:solidFill>
                  <a:schemeClr val="accent5"/>
                </a:solidFill>
              </a:rPr>
              <a:t>場合、</a:t>
            </a:r>
            <a:r>
              <a:rPr lang="en-US" altLang="ja-JP" dirty="0">
                <a:solidFill>
                  <a:schemeClr val="accent5"/>
                </a:solidFill>
              </a:rPr>
              <a:t>&amp;DATE3</a:t>
            </a:r>
            <a:r>
              <a:rPr lang="ja-JP" altLang="en-US" dirty="0">
                <a:solidFill>
                  <a:schemeClr val="accent5"/>
                </a:solidFill>
              </a:rPr>
              <a:t>は</a:t>
            </a:r>
            <a:r>
              <a:rPr lang="ja-JP" altLang="en-US" dirty="0" smtClean="0">
                <a:solidFill>
                  <a:schemeClr val="accent5"/>
                </a:solidFill>
              </a:rPr>
              <a:t>「</a:t>
            </a:r>
            <a:r>
              <a:rPr lang="en-US" altLang="ja-JP" dirty="0" smtClean="0">
                <a:solidFill>
                  <a:schemeClr val="accent5"/>
                </a:solidFill>
              </a:rPr>
              <a:t>20201231</a:t>
            </a:r>
            <a:r>
              <a:rPr lang="ja-JP" altLang="en-US" dirty="0" smtClean="0">
                <a:solidFill>
                  <a:schemeClr val="accent5"/>
                </a:solidFill>
              </a:rPr>
              <a:t>」</a:t>
            </a:r>
            <a:r>
              <a:rPr lang="ja-JP" altLang="en-US" dirty="0">
                <a:solidFill>
                  <a:schemeClr val="accent5"/>
                </a:solidFill>
              </a:rPr>
              <a:t>です。</a:t>
            </a:r>
            <a:endParaRPr lang="en-US" altLang="ja-JP" dirty="0">
              <a:solidFill>
                <a:schemeClr val="accent5"/>
              </a:solidFill>
            </a:endParaRPr>
          </a:p>
          <a:p>
            <a:pPr marL="609585" lvl="1" indent="0">
              <a:buNone/>
            </a:pPr>
            <a:endParaRPr lang="ja-JP" altLang="en-US" dirty="0">
              <a:latin typeface="Meiryo UI" panose="020B0604030504040204" pitchFamily="50" charset="-128"/>
              <a:ea typeface="Meiryo UI" panose="020B0604030504040204" pitchFamily="50" charset="-128"/>
            </a:endParaRPr>
          </a:p>
          <a:p>
            <a:endParaRPr kumimoji="1" lang="ja-JP" altLang="en-US" dirty="0"/>
          </a:p>
        </p:txBody>
      </p:sp>
      <p:sp>
        <p:nvSpPr>
          <p:cNvPr id="4" name="正方形/長方形 3"/>
          <p:cNvSpPr/>
          <p:nvPr/>
        </p:nvSpPr>
        <p:spPr>
          <a:xfrm>
            <a:off x="1199456" y="1326383"/>
            <a:ext cx="10225136" cy="3758801"/>
          </a:xfrm>
          <a:prstGeom prst="rect">
            <a:avLst/>
          </a:prstGeom>
          <a:noFill/>
          <a:ln/>
        </p:spPr>
        <p:style>
          <a:lnRef idx="2">
            <a:schemeClr val="accent5"/>
          </a:lnRef>
          <a:fillRef idx="1">
            <a:schemeClr val="lt1"/>
          </a:fillRef>
          <a:effectRef idx="0">
            <a:schemeClr val="accent5"/>
          </a:effectRef>
          <a:fontRef idx="minor">
            <a:schemeClr val="dk1"/>
          </a:fontRef>
        </p:style>
        <p:txBody>
          <a:bodyPr tIns="72000" rtlCol="0" anchor="ctr"/>
          <a:lstStyle/>
          <a:p>
            <a:pPr algn="ctr"/>
            <a:endParaRPr kumimoji="1" lang="ja-JP" altLang="en-US" sz="1000">
              <a:solidFill>
                <a:schemeClr val="tx1">
                  <a:lumMod val="75000"/>
                  <a:lumOff val="2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角丸四角形吹き出し 4"/>
          <p:cNvSpPr/>
          <p:nvPr/>
        </p:nvSpPr>
        <p:spPr>
          <a:xfrm>
            <a:off x="7896200" y="2046463"/>
            <a:ext cx="2232248" cy="576064"/>
          </a:xfrm>
          <a:prstGeom prst="wedgeRoundRectCallout">
            <a:avLst>
              <a:gd name="adj1" fmla="val -55463"/>
              <a:gd name="adj2" fmla="val 33300"/>
              <a:gd name="adj3" fmla="val 16667"/>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tIns="72000" rtlCol="0" anchor="ctr"/>
          <a:lstStyle/>
          <a:p>
            <a:pPr algn="ctr"/>
            <a:r>
              <a:rPr lang="ja-JP" altLang="en-US" sz="14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日付タイプに</a:t>
            </a:r>
            <a:r>
              <a:rPr lang="ja-JP" altLang="en-US" sz="1400"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変換</a:t>
            </a:r>
          </a:p>
        </p:txBody>
      </p:sp>
      <p:sp>
        <p:nvSpPr>
          <p:cNvPr id="6" name="角丸四角形吹き出し 5"/>
          <p:cNvSpPr/>
          <p:nvPr/>
        </p:nvSpPr>
        <p:spPr>
          <a:xfrm>
            <a:off x="7896200" y="2996952"/>
            <a:ext cx="2232248" cy="576064"/>
          </a:xfrm>
          <a:prstGeom prst="wedgeRoundRectCallout">
            <a:avLst>
              <a:gd name="adj1" fmla="val -56363"/>
              <a:gd name="adj2" fmla="val -20774"/>
              <a:gd name="adj3" fmla="val 16667"/>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tIns="72000" rtlCol="0" anchor="ctr"/>
          <a:lstStyle/>
          <a:p>
            <a:pPr algn="ctr"/>
            <a:r>
              <a:rPr lang="ja-JP" altLang="en-US" sz="14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数値タイプに</a:t>
            </a:r>
            <a:r>
              <a:rPr lang="ja-JP" altLang="en-US" sz="1400"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変換</a:t>
            </a:r>
          </a:p>
        </p:txBody>
      </p:sp>
    </p:spTree>
    <p:extLst>
      <p:ext uri="{BB962C8B-B14F-4D97-AF65-F5344CB8AC3E}">
        <p14:creationId xmlns:p14="http://schemas.microsoft.com/office/powerpoint/2010/main" val="14450059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p:cNvSpPr>
            <a:spLocks noGrp="1" noChangeArrowheads="1"/>
          </p:cNvSpPr>
          <p:nvPr>
            <p:ph type="title"/>
          </p:nvPr>
        </p:nvSpPr>
        <p:spPr>
          <a:ln/>
        </p:spPr>
        <p:txBody>
          <a:bodyPr vert="horz" lIns="91440" tIns="38099" rIns="91440" bIns="45720" rtlCol="0" anchor="ctr">
            <a:normAutofit/>
          </a:bodyPr>
          <a:lstStyle/>
          <a:p>
            <a: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pPr>
            <a:r>
              <a:rPr lang="ja-JP" altLang="ja-JP" smtClean="0"/>
              <a:t>もくじ</a:t>
            </a:r>
            <a:endParaRPr lang="ja-JP" altLang="ja-JP" dirty="0"/>
          </a:p>
        </p:txBody>
      </p:sp>
      <p:sp>
        <p:nvSpPr>
          <p:cNvPr id="2" name="コンテンツ プレースホルダー 1"/>
          <p:cNvSpPr>
            <a:spLocks noGrp="1"/>
          </p:cNvSpPr>
          <p:nvPr>
            <p:ph idx="1"/>
          </p:nvPr>
        </p:nvSpPr>
        <p:spPr/>
        <p:txBody>
          <a:bodyPr>
            <a:noAutofit/>
          </a:bodyPr>
          <a:lstStyle/>
          <a:p>
            <a:r>
              <a:rPr lang="ja-JP" altLang="en-US" dirty="0"/>
              <a:t>はじめに</a:t>
            </a:r>
            <a:endParaRPr lang="en-US" altLang="ja-JP" dirty="0"/>
          </a:p>
          <a:p>
            <a:r>
              <a:rPr lang="en-US" altLang="ja-JP" dirty="0" smtClean="0"/>
              <a:t>WebFOCUS</a:t>
            </a:r>
            <a:r>
              <a:rPr lang="ja-JP" altLang="en-US" dirty="0" smtClean="0"/>
              <a:t> システム</a:t>
            </a:r>
            <a:r>
              <a:rPr lang="ja-JP" altLang="en-US" dirty="0"/>
              <a:t>変数</a:t>
            </a:r>
            <a:endParaRPr lang="en-US" altLang="ja-JP" dirty="0" smtClean="0"/>
          </a:p>
          <a:p>
            <a:r>
              <a:rPr lang="en-US" altLang="ja-JP" dirty="0" smtClean="0"/>
              <a:t>WebFOCUS</a:t>
            </a:r>
            <a:r>
              <a:rPr lang="ja-JP" altLang="en-US" dirty="0" smtClean="0"/>
              <a:t> 関数</a:t>
            </a:r>
            <a:endParaRPr lang="en-US" altLang="ja-JP" dirty="0"/>
          </a:p>
          <a:p>
            <a:r>
              <a:rPr lang="ja-JP" altLang="en-US" dirty="0" smtClean="0"/>
              <a:t>休日、営業日について</a:t>
            </a:r>
            <a:endParaRPr lang="en-US" altLang="ja-JP" dirty="0"/>
          </a:p>
          <a:p>
            <a:pPr marL="0" indent="0">
              <a:buNone/>
            </a:pPr>
            <a:endParaRPr lang="ja-JP" altLang="en-US" dirty="0"/>
          </a:p>
        </p:txBody>
      </p:sp>
    </p:spTree>
    <p:extLst>
      <p:ext uri="{BB962C8B-B14F-4D97-AF65-F5344CB8AC3E}">
        <p14:creationId xmlns:p14="http://schemas.microsoft.com/office/powerpoint/2010/main" val="1686282236"/>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DATEMOV</a:t>
            </a:r>
            <a:r>
              <a:rPr lang="ja-JP" altLang="en-US" dirty="0"/>
              <a:t>関数</a:t>
            </a:r>
          </a:p>
        </p:txBody>
      </p:sp>
      <p:sp>
        <p:nvSpPr>
          <p:cNvPr id="3" name="コンテンツ プレースホルダ 2"/>
          <p:cNvSpPr>
            <a:spLocks noGrp="1"/>
          </p:cNvSpPr>
          <p:nvPr>
            <p:ph idx="1"/>
          </p:nvPr>
        </p:nvSpPr>
        <p:spPr/>
        <p:txBody>
          <a:bodyPr/>
          <a:lstStyle/>
          <a:p>
            <a:r>
              <a:rPr lang="en-US" altLang="ja-JP" dirty="0" smtClean="0"/>
              <a:t>WebFOCUS</a:t>
            </a:r>
            <a:r>
              <a:rPr lang="ja-JP" altLang="en-US" dirty="0" smtClean="0"/>
              <a:t>では、週の始めは「月曜日」、週の終わりは「金曜日」になっています。</a:t>
            </a:r>
            <a:r>
              <a:rPr lang="en-US" altLang="ja-JP" dirty="0" smtClean="0"/>
              <a:t/>
            </a:r>
            <a:br>
              <a:rPr lang="en-US" altLang="ja-JP" dirty="0" smtClean="0"/>
            </a:br>
            <a:r>
              <a:rPr lang="ja-JP" altLang="en-US" dirty="0" smtClean="0"/>
              <a:t>もし、土曜日や日曜日の日付を求めたい場合、</a:t>
            </a:r>
            <a:r>
              <a:rPr lang="en-US" altLang="ja-JP" dirty="0" smtClean="0"/>
              <a:t>DATEMOV</a:t>
            </a:r>
            <a:r>
              <a:rPr lang="ja-JP" altLang="en-US" dirty="0" smtClean="0"/>
              <a:t>関数で求めた日付をもとに</a:t>
            </a:r>
            <a:r>
              <a:rPr lang="en-US" altLang="ja-JP" dirty="0" smtClean="0"/>
              <a:t/>
            </a:r>
            <a:br>
              <a:rPr lang="en-US" altLang="ja-JP" dirty="0" smtClean="0"/>
            </a:br>
            <a:r>
              <a:rPr lang="ja-JP" altLang="en-US" dirty="0" smtClean="0"/>
              <a:t>日付の加減算を行うことで求めることができます。</a:t>
            </a:r>
            <a:endParaRPr lang="en-US" altLang="ja-JP" dirty="0" smtClean="0"/>
          </a:p>
          <a:p>
            <a:endParaRPr lang="en-US" altLang="ja-JP" dirty="0" smtClean="0"/>
          </a:p>
          <a:p>
            <a:pPr marL="609585" lvl="1" indent="0">
              <a:buNone/>
            </a:pPr>
            <a:r>
              <a:rPr lang="ja-JP" altLang="en-US" dirty="0" smtClean="0"/>
              <a:t>例）土曜日の日付を取得</a:t>
            </a:r>
            <a:endParaRPr lang="en-US" altLang="ja-JP" dirty="0" smtClean="0"/>
          </a:p>
          <a:p>
            <a:pPr marL="609585" lvl="1" indent="0">
              <a:buNone/>
            </a:pPr>
            <a:endParaRPr lang="en-US" altLang="ja-JP" dirty="0" smtClean="0"/>
          </a:p>
          <a:p>
            <a:pPr marL="609585" lvl="1" indent="0">
              <a:lnSpc>
                <a:spcPct val="150000"/>
              </a:lnSpc>
              <a:buNone/>
            </a:pPr>
            <a:r>
              <a:rPr lang="en-US" altLang="ja-JP" dirty="0" smtClean="0"/>
              <a:t>-SET &amp;DATE1 = DATECVT(&amp;YYMD, 'I8YYMD', 'YYMD'); </a:t>
            </a:r>
            <a:endParaRPr lang="ja-JP" altLang="en-US" dirty="0" smtClean="0"/>
          </a:p>
          <a:p>
            <a:pPr marL="609585" lvl="1" indent="0">
              <a:lnSpc>
                <a:spcPct val="150000"/>
              </a:lnSpc>
              <a:buNone/>
            </a:pPr>
            <a:r>
              <a:rPr lang="en-US" altLang="ja-JP" dirty="0" smtClean="0"/>
              <a:t>-SET &amp;DATE2 = DATEMOV(&amp;DATE1, 'EOW'); </a:t>
            </a:r>
          </a:p>
          <a:p>
            <a:pPr marL="609585" lvl="1" indent="0">
              <a:lnSpc>
                <a:spcPct val="150000"/>
              </a:lnSpc>
              <a:buNone/>
            </a:pPr>
            <a:r>
              <a:rPr lang="en-US" altLang="ja-JP" dirty="0" smtClean="0"/>
              <a:t>-SET &amp;DATE3 = &amp;DATE2 + 1; </a:t>
            </a:r>
          </a:p>
          <a:p>
            <a:pPr marL="609585" lvl="1" indent="0">
              <a:lnSpc>
                <a:spcPct val="150000"/>
              </a:lnSpc>
              <a:buNone/>
            </a:pPr>
            <a:r>
              <a:rPr lang="en-US" altLang="ja-JP" dirty="0" smtClean="0"/>
              <a:t>-SET &amp;DATE4 = DATECVT(&amp;DATE3, 'YYMD', 'I8YYMD');</a:t>
            </a:r>
            <a:endParaRPr lang="en-US" altLang="ja-JP" dirty="0"/>
          </a:p>
          <a:p>
            <a:pPr marL="609585" lvl="1" indent="0">
              <a:buNone/>
            </a:pPr>
            <a:endParaRPr lang="en-US" altLang="ja-JP" dirty="0" smtClean="0"/>
          </a:p>
          <a:p>
            <a:pPr marL="609585" lvl="1" indent="0">
              <a:buNone/>
            </a:pPr>
            <a:r>
              <a:rPr lang="en-US" altLang="ja-JP" dirty="0" smtClean="0"/>
              <a:t>※&amp;</a:t>
            </a:r>
            <a:r>
              <a:rPr lang="en-US" altLang="ja-JP" dirty="0"/>
              <a:t>YYMD</a:t>
            </a:r>
            <a:r>
              <a:rPr lang="ja-JP" altLang="en-US" dirty="0"/>
              <a:t>が「</a:t>
            </a:r>
            <a:r>
              <a:rPr lang="en-US" altLang="ja-JP" dirty="0" smtClean="0"/>
              <a:t>20201228</a:t>
            </a:r>
            <a:r>
              <a:rPr lang="ja-JP" altLang="en-US" dirty="0" smtClean="0"/>
              <a:t>」</a:t>
            </a:r>
            <a:r>
              <a:rPr lang="ja-JP" altLang="en-US" dirty="0"/>
              <a:t>の場合</a:t>
            </a:r>
            <a:r>
              <a:rPr lang="ja-JP" altLang="en-US" dirty="0" smtClean="0"/>
              <a:t>、</a:t>
            </a:r>
            <a:r>
              <a:rPr lang="en-US" altLang="ja-JP" dirty="0" smtClean="0"/>
              <a:t>&amp;DATE4</a:t>
            </a:r>
            <a:r>
              <a:rPr lang="ja-JP" altLang="en-US" dirty="0" smtClean="0"/>
              <a:t>は「</a:t>
            </a:r>
            <a:r>
              <a:rPr lang="en-US" altLang="ja-JP" dirty="0" smtClean="0"/>
              <a:t>20210102</a:t>
            </a:r>
            <a:r>
              <a:rPr lang="ja-JP" altLang="en-US" dirty="0" smtClean="0"/>
              <a:t>」です。</a:t>
            </a:r>
            <a:endParaRPr lang="en-US" altLang="ja-JP" dirty="0" smtClean="0"/>
          </a:p>
          <a:p>
            <a:endParaRPr lang="ja-JP" altLang="en-US" dirty="0" smtClean="0"/>
          </a:p>
        </p:txBody>
      </p:sp>
      <p:sp>
        <p:nvSpPr>
          <p:cNvPr id="6" name="正方形/長方形 5"/>
          <p:cNvSpPr/>
          <p:nvPr/>
        </p:nvSpPr>
        <p:spPr>
          <a:xfrm>
            <a:off x="1199456" y="2516896"/>
            <a:ext cx="10225136" cy="3576400"/>
          </a:xfrm>
          <a:prstGeom prst="rect">
            <a:avLst/>
          </a:prstGeom>
          <a:noFill/>
          <a:ln/>
        </p:spPr>
        <p:style>
          <a:lnRef idx="2">
            <a:schemeClr val="accent5"/>
          </a:lnRef>
          <a:fillRef idx="1">
            <a:schemeClr val="lt1"/>
          </a:fillRef>
          <a:effectRef idx="0">
            <a:schemeClr val="accent5"/>
          </a:effectRef>
          <a:fontRef idx="minor">
            <a:schemeClr val="dk1"/>
          </a:fontRef>
        </p:style>
        <p:txBody>
          <a:bodyPr tIns="72000" rtlCol="0" anchor="ctr"/>
          <a:lstStyle/>
          <a:p>
            <a:pPr algn="ctr"/>
            <a:endParaRPr kumimoji="1" lang="ja-JP" altLang="en-US" sz="1000">
              <a:solidFill>
                <a:schemeClr val="tx1">
                  <a:lumMod val="75000"/>
                  <a:lumOff val="2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角丸四角形吹き出し 4"/>
          <p:cNvSpPr/>
          <p:nvPr/>
        </p:nvSpPr>
        <p:spPr>
          <a:xfrm>
            <a:off x="7888219" y="2996952"/>
            <a:ext cx="2232248" cy="576064"/>
          </a:xfrm>
          <a:prstGeom prst="wedgeRoundRectCallout">
            <a:avLst>
              <a:gd name="adj1" fmla="val -55463"/>
              <a:gd name="adj2" fmla="val 33300"/>
              <a:gd name="adj3" fmla="val 16667"/>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tIns="72000" rtlCol="0" anchor="ctr"/>
          <a:lstStyle/>
          <a:p>
            <a:pPr algn="ctr"/>
            <a:r>
              <a:rPr lang="ja-JP" altLang="en-US" sz="14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日付タイプに</a:t>
            </a:r>
            <a:r>
              <a:rPr lang="ja-JP" altLang="en-US" sz="1400"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変換</a:t>
            </a:r>
          </a:p>
        </p:txBody>
      </p:sp>
      <p:sp>
        <p:nvSpPr>
          <p:cNvPr id="7" name="角丸四角形吹き出し 6"/>
          <p:cNvSpPr/>
          <p:nvPr/>
        </p:nvSpPr>
        <p:spPr>
          <a:xfrm>
            <a:off x="7896200" y="4869160"/>
            <a:ext cx="2232248" cy="576064"/>
          </a:xfrm>
          <a:prstGeom prst="wedgeRoundRectCallout">
            <a:avLst>
              <a:gd name="adj1" fmla="val -56363"/>
              <a:gd name="adj2" fmla="val -20774"/>
              <a:gd name="adj3" fmla="val 16667"/>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tIns="72000" rtlCol="0" anchor="ctr"/>
          <a:lstStyle/>
          <a:p>
            <a:pPr algn="ctr"/>
            <a:r>
              <a:rPr lang="ja-JP" altLang="en-US" sz="14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数値タイプに</a:t>
            </a:r>
            <a:r>
              <a:rPr lang="ja-JP" altLang="en-US" sz="1400"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変換</a:t>
            </a:r>
          </a:p>
        </p:txBody>
      </p:sp>
      <p:sp>
        <p:nvSpPr>
          <p:cNvPr id="8" name="角丸四角形吹き出し 7"/>
          <p:cNvSpPr/>
          <p:nvPr/>
        </p:nvSpPr>
        <p:spPr>
          <a:xfrm>
            <a:off x="7896200" y="3621021"/>
            <a:ext cx="2232248" cy="576064"/>
          </a:xfrm>
          <a:prstGeom prst="wedgeRoundRectCallout">
            <a:avLst>
              <a:gd name="adj1" fmla="val -55463"/>
              <a:gd name="adj2" fmla="val 33300"/>
              <a:gd name="adj3" fmla="val 16667"/>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tIns="72000" rtlCol="0" anchor="ctr"/>
          <a:lstStyle/>
          <a:p>
            <a:pPr algn="ctr"/>
            <a:r>
              <a:rPr lang="ja-JP" altLang="en-US" sz="14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金曜日の日付を取得</a:t>
            </a:r>
            <a:endParaRPr lang="ja-JP" altLang="en-US" sz="1400"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角丸四角形吹き出し 8"/>
          <p:cNvSpPr/>
          <p:nvPr/>
        </p:nvSpPr>
        <p:spPr>
          <a:xfrm>
            <a:off x="7896200" y="4245090"/>
            <a:ext cx="2232248" cy="576064"/>
          </a:xfrm>
          <a:prstGeom prst="wedgeRoundRectCallout">
            <a:avLst>
              <a:gd name="adj1" fmla="val -55463"/>
              <a:gd name="adj2" fmla="val 33300"/>
              <a:gd name="adj3" fmla="val 16667"/>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tIns="72000" rtlCol="0" anchor="ctr"/>
          <a:lstStyle/>
          <a:p>
            <a:pPr algn="ctr"/>
            <a:r>
              <a:rPr lang="ja-JP" altLang="en-US" sz="1400"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土曜日の</a:t>
            </a:r>
            <a:r>
              <a:rPr lang="ja-JP" altLang="en-US" sz="14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日付を取得</a:t>
            </a:r>
            <a:endParaRPr lang="ja-JP" altLang="en-US" sz="1400"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92146217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p:cNvSpPr/>
          <p:nvPr/>
        </p:nvSpPr>
        <p:spPr>
          <a:xfrm>
            <a:off x="1199456" y="1844824"/>
            <a:ext cx="10224000" cy="3845227"/>
          </a:xfrm>
          <a:prstGeom prst="rect">
            <a:avLst/>
          </a:prstGeom>
          <a:solidFill>
            <a:schemeClr val="bg1">
              <a:lumMod val="9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endParaRPr kumimoji="1" lang="ja-JP" altLang="en-US" sz="1000">
              <a:solidFill>
                <a:schemeClr val="tx1">
                  <a:lumMod val="75000"/>
                  <a:lumOff val="2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 name="タイトル 1"/>
          <p:cNvSpPr>
            <a:spLocks noGrp="1"/>
          </p:cNvSpPr>
          <p:nvPr>
            <p:ph type="title"/>
          </p:nvPr>
        </p:nvSpPr>
        <p:spPr/>
        <p:txBody>
          <a:bodyPr/>
          <a:lstStyle/>
          <a:p>
            <a:r>
              <a:rPr lang="en-US" altLang="ja-JP" dirty="0"/>
              <a:t>DPART</a:t>
            </a:r>
            <a:r>
              <a:rPr lang="ja-JP" altLang="en-US" dirty="0"/>
              <a:t>関数</a:t>
            </a:r>
            <a:endParaRPr kumimoji="1" lang="ja-JP" altLang="en-US" dirty="0"/>
          </a:p>
        </p:txBody>
      </p:sp>
      <p:sp>
        <p:nvSpPr>
          <p:cNvPr id="3" name="コンテンツ プレースホルダ 2"/>
          <p:cNvSpPr>
            <a:spLocks noGrp="1"/>
          </p:cNvSpPr>
          <p:nvPr>
            <p:ph idx="1"/>
          </p:nvPr>
        </p:nvSpPr>
        <p:spPr/>
        <p:txBody>
          <a:bodyPr/>
          <a:lstStyle/>
          <a:p>
            <a:r>
              <a:rPr lang="ja-JP" altLang="en-US" dirty="0" smtClean="0"/>
              <a:t>年、月、日などの日付構成要素を抜き出すことができます。</a:t>
            </a:r>
            <a:endParaRPr lang="en-US" altLang="ja-JP" dirty="0" smtClean="0"/>
          </a:p>
          <a:p>
            <a:endParaRPr kumimoji="1" lang="en-US" altLang="ja-JP" dirty="0"/>
          </a:p>
          <a:p>
            <a:pPr marL="609585" lvl="1" indent="0">
              <a:buNone/>
            </a:pPr>
            <a:r>
              <a:rPr lang="en-US" altLang="ja-JP" dirty="0"/>
              <a:t>DPART( </a:t>
            </a:r>
            <a:r>
              <a:rPr lang="ja-JP" altLang="en-US" dirty="0" smtClean="0"/>
              <a:t>日付</a:t>
            </a:r>
            <a:r>
              <a:rPr lang="en-US" altLang="ja-JP" dirty="0" smtClean="0"/>
              <a:t>, '</a:t>
            </a:r>
            <a:r>
              <a:rPr lang="ja-JP" altLang="en-US" dirty="0" smtClean="0"/>
              <a:t>単位</a:t>
            </a:r>
            <a:r>
              <a:rPr lang="en-US" altLang="ja-JP" dirty="0" smtClean="0"/>
              <a:t>', '</a:t>
            </a:r>
            <a:r>
              <a:rPr lang="ja-JP" altLang="en-US" dirty="0" smtClean="0"/>
              <a:t>フォーマット</a:t>
            </a:r>
            <a:r>
              <a:rPr lang="en-US" altLang="ja-JP" dirty="0" smtClean="0"/>
              <a:t>'</a:t>
            </a:r>
            <a:r>
              <a:rPr lang="ja-JP" altLang="en-US" dirty="0" smtClean="0"/>
              <a:t> </a:t>
            </a:r>
            <a:r>
              <a:rPr lang="en-US" altLang="ja-JP" dirty="0"/>
              <a:t>);</a:t>
            </a:r>
          </a:p>
          <a:p>
            <a:pPr lvl="1"/>
            <a:endParaRPr lang="en-US" altLang="ja-JP" dirty="0"/>
          </a:p>
          <a:p>
            <a:pPr lvl="1"/>
            <a:r>
              <a:rPr lang="ja-JP" altLang="en-US" dirty="0" smtClean="0"/>
              <a:t>日付</a:t>
            </a:r>
            <a:r>
              <a:rPr lang="en-US" altLang="ja-JP" dirty="0" smtClean="0"/>
              <a:t>	</a:t>
            </a:r>
            <a:r>
              <a:rPr lang="ja-JP" altLang="en-US" dirty="0" smtClean="0"/>
              <a:t>：演算対象の日付</a:t>
            </a:r>
            <a:r>
              <a:rPr lang="ja-JP" altLang="en-US" dirty="0"/>
              <a:t>（日付タイプ</a:t>
            </a:r>
            <a:r>
              <a:rPr lang="ja-JP" altLang="en-US" dirty="0" smtClean="0"/>
              <a:t>）</a:t>
            </a:r>
            <a:r>
              <a:rPr lang="ja-JP" altLang="en-US" dirty="0"/>
              <a:t>として、変数</a:t>
            </a:r>
            <a:r>
              <a:rPr lang="ja-JP" altLang="en-US" dirty="0" smtClean="0"/>
              <a:t>や項目を</a:t>
            </a:r>
            <a:r>
              <a:rPr lang="ja-JP" altLang="en-US" dirty="0"/>
              <a:t>指定します。</a:t>
            </a:r>
          </a:p>
          <a:p>
            <a:pPr lvl="1"/>
            <a:r>
              <a:rPr lang="ja-JP" altLang="en-US" dirty="0" smtClean="0"/>
              <a:t>単位</a:t>
            </a:r>
            <a:r>
              <a:rPr lang="en-US" altLang="ja-JP" dirty="0" smtClean="0"/>
              <a:t>	</a:t>
            </a:r>
            <a:r>
              <a:rPr lang="ja-JP" altLang="en-US" dirty="0" smtClean="0"/>
              <a:t>：</a:t>
            </a:r>
            <a:r>
              <a:rPr lang="ja-JP" altLang="en-US" dirty="0"/>
              <a:t>次のいずれかをシングルコーテーションで囲んで指定します。</a:t>
            </a:r>
          </a:p>
          <a:p>
            <a:pPr marL="2873375" lvl="2" indent="0">
              <a:buNone/>
            </a:pPr>
            <a:r>
              <a:rPr lang="ja-JP" altLang="en-US" dirty="0" smtClean="0"/>
              <a:t>年 </a:t>
            </a:r>
            <a:r>
              <a:rPr lang="en-US" altLang="ja-JP" dirty="0"/>
              <a:t>- YEAR</a:t>
            </a:r>
            <a:r>
              <a:rPr lang="ja-JP" altLang="en-US" dirty="0" err="1"/>
              <a:t>、</a:t>
            </a:r>
            <a:r>
              <a:rPr lang="ja-JP" altLang="en-US" dirty="0"/>
              <a:t>または</a:t>
            </a:r>
            <a:r>
              <a:rPr lang="en-US" altLang="ja-JP" dirty="0"/>
              <a:t>YY</a:t>
            </a:r>
          </a:p>
          <a:p>
            <a:pPr marL="2873375" lvl="2" indent="0">
              <a:buNone/>
            </a:pPr>
            <a:r>
              <a:rPr lang="ja-JP" altLang="en-US" dirty="0" smtClean="0"/>
              <a:t>月 </a:t>
            </a:r>
            <a:r>
              <a:rPr lang="en-US" altLang="ja-JP" dirty="0"/>
              <a:t>– MONTH</a:t>
            </a:r>
            <a:r>
              <a:rPr lang="ja-JP" altLang="en-US" dirty="0" err="1"/>
              <a:t>、</a:t>
            </a:r>
            <a:r>
              <a:rPr lang="ja-JP" altLang="en-US" dirty="0"/>
              <a:t>または</a:t>
            </a:r>
            <a:r>
              <a:rPr lang="en-US" altLang="ja-JP" dirty="0"/>
              <a:t>MM</a:t>
            </a:r>
          </a:p>
          <a:p>
            <a:pPr marL="2873375" lvl="2" indent="0">
              <a:buNone/>
            </a:pPr>
            <a:r>
              <a:rPr lang="ja-JP" altLang="en-US" dirty="0" smtClean="0"/>
              <a:t>日 </a:t>
            </a:r>
            <a:r>
              <a:rPr lang="en-US" altLang="ja-JP" dirty="0"/>
              <a:t>- DAY</a:t>
            </a:r>
            <a:r>
              <a:rPr lang="ja-JP" altLang="en-US" dirty="0" err="1"/>
              <a:t>、</a:t>
            </a:r>
            <a:r>
              <a:rPr lang="ja-JP" altLang="en-US" dirty="0"/>
              <a:t>または</a:t>
            </a:r>
            <a:r>
              <a:rPr lang="en-US" altLang="ja-JP" dirty="0"/>
              <a:t>DAY-OF-MONTH</a:t>
            </a:r>
            <a:r>
              <a:rPr lang="ja-JP" altLang="en-US" dirty="0" err="1"/>
              <a:t>、</a:t>
            </a:r>
            <a:r>
              <a:rPr lang="ja-JP" altLang="en-US" dirty="0"/>
              <a:t>または</a:t>
            </a:r>
            <a:r>
              <a:rPr lang="en-US" altLang="ja-JP" dirty="0"/>
              <a:t>DD</a:t>
            </a:r>
          </a:p>
          <a:p>
            <a:pPr marL="2873375" lvl="2" indent="0">
              <a:buNone/>
            </a:pPr>
            <a:r>
              <a:rPr lang="ja-JP" altLang="en-US" dirty="0" smtClean="0"/>
              <a:t>平日 </a:t>
            </a:r>
            <a:r>
              <a:rPr lang="en-US" altLang="ja-JP" dirty="0"/>
              <a:t>- WEEKDAY</a:t>
            </a:r>
            <a:r>
              <a:rPr lang="ja-JP" altLang="en-US" dirty="0" err="1"/>
              <a:t>、</a:t>
            </a:r>
            <a:r>
              <a:rPr lang="ja-JP" altLang="en-US" dirty="0"/>
              <a:t>または</a:t>
            </a:r>
            <a:r>
              <a:rPr lang="en-US" altLang="ja-JP" dirty="0"/>
              <a:t>WW</a:t>
            </a:r>
          </a:p>
          <a:p>
            <a:pPr marL="2873375" lvl="2" indent="0">
              <a:buNone/>
            </a:pPr>
            <a:r>
              <a:rPr lang="ja-JP" altLang="en-US" dirty="0" smtClean="0"/>
              <a:t>四</a:t>
            </a:r>
            <a:r>
              <a:rPr lang="ja-JP" altLang="en-US" dirty="0"/>
              <a:t>半期 </a:t>
            </a:r>
            <a:r>
              <a:rPr lang="en-US" altLang="ja-JP" dirty="0"/>
              <a:t>- QUARTER</a:t>
            </a:r>
            <a:r>
              <a:rPr lang="ja-JP" altLang="en-US" dirty="0" err="1"/>
              <a:t>、</a:t>
            </a:r>
            <a:r>
              <a:rPr lang="ja-JP" altLang="en-US" dirty="0"/>
              <a:t>または</a:t>
            </a:r>
            <a:r>
              <a:rPr lang="en-US" altLang="ja-JP" dirty="0"/>
              <a:t>QQ</a:t>
            </a:r>
          </a:p>
          <a:p>
            <a:pPr lvl="1"/>
            <a:r>
              <a:rPr lang="ja-JP" altLang="en-US" dirty="0" smtClean="0"/>
              <a:t>フォーマット</a:t>
            </a:r>
            <a:r>
              <a:rPr lang="en-US" altLang="ja-JP" dirty="0" smtClean="0"/>
              <a:t>	</a:t>
            </a:r>
            <a:r>
              <a:rPr lang="ja-JP" altLang="en-US" dirty="0" smtClean="0"/>
              <a:t>：出力する構成要素の</a:t>
            </a:r>
            <a:r>
              <a:rPr lang="ja-JP" altLang="en-US" dirty="0"/>
              <a:t>フォーマットです。</a:t>
            </a:r>
          </a:p>
          <a:p>
            <a:endParaRPr kumimoji="1" lang="ja-JP" alt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smtClean="0"/>
              <a:t>DPART</a:t>
            </a:r>
            <a:r>
              <a:rPr lang="ja-JP" altLang="en-US" smtClean="0"/>
              <a:t>関数</a:t>
            </a:r>
            <a:endParaRPr lang="ja-JP" altLang="en-US" dirty="0"/>
          </a:p>
        </p:txBody>
      </p:sp>
      <p:sp>
        <p:nvSpPr>
          <p:cNvPr id="3" name="コンテンツ プレースホルダー 2"/>
          <p:cNvSpPr>
            <a:spLocks noGrp="1"/>
          </p:cNvSpPr>
          <p:nvPr>
            <p:ph idx="1"/>
          </p:nvPr>
        </p:nvSpPr>
        <p:spPr/>
        <p:txBody>
          <a:bodyPr/>
          <a:lstStyle/>
          <a:p>
            <a:endParaRPr lang="en-US" altLang="ja-JP" dirty="0" smtClean="0"/>
          </a:p>
          <a:p>
            <a:pPr marL="609585" lvl="1" indent="0">
              <a:buNone/>
            </a:pPr>
            <a:r>
              <a:rPr lang="ja-JP" altLang="en-US" dirty="0" smtClean="0"/>
              <a:t>例）現在日付から、月を取得</a:t>
            </a:r>
            <a:endParaRPr lang="en-US" altLang="ja-JP" dirty="0" smtClean="0"/>
          </a:p>
          <a:p>
            <a:pPr marL="609585" lvl="1" indent="0">
              <a:buNone/>
            </a:pPr>
            <a:endParaRPr lang="en-US" altLang="ja-JP" dirty="0" smtClean="0"/>
          </a:p>
          <a:p>
            <a:pPr marL="609585" lvl="1" indent="0">
              <a:buNone/>
            </a:pPr>
            <a:r>
              <a:rPr lang="en-US" altLang="ja-JP" dirty="0" smtClean="0"/>
              <a:t>-SET &amp;DATE1 = DATECVT(&amp;YYMD, 'I8YYMD',</a:t>
            </a:r>
            <a:r>
              <a:rPr lang="ja-JP" altLang="en-US" dirty="0" smtClean="0"/>
              <a:t> </a:t>
            </a:r>
            <a:r>
              <a:rPr lang="en-US" altLang="ja-JP" dirty="0" smtClean="0"/>
              <a:t>'YYMD'); </a:t>
            </a:r>
          </a:p>
          <a:p>
            <a:pPr marL="609585" lvl="1" indent="0">
              <a:buNone/>
            </a:pPr>
            <a:r>
              <a:rPr lang="en-US" altLang="ja-JP" dirty="0" smtClean="0"/>
              <a:t>-SET &amp;DATE2 = DPART(&amp;DATE1,</a:t>
            </a:r>
            <a:r>
              <a:rPr lang="ja-JP" altLang="en-US" dirty="0" smtClean="0"/>
              <a:t> </a:t>
            </a:r>
            <a:r>
              <a:rPr lang="en-US" altLang="ja-JP" dirty="0" smtClean="0"/>
              <a:t>'MONTH',</a:t>
            </a:r>
            <a:r>
              <a:rPr lang="ja-JP" altLang="en-US" dirty="0" smtClean="0"/>
              <a:t> </a:t>
            </a:r>
            <a:r>
              <a:rPr lang="en-US" altLang="ja-JP" dirty="0" smtClean="0"/>
              <a:t>'I2');</a:t>
            </a:r>
          </a:p>
          <a:p>
            <a:pPr marL="609585" lvl="1" indent="0">
              <a:buNone/>
            </a:pPr>
            <a:endParaRPr lang="en-US" altLang="ja-JP" dirty="0" smtClean="0"/>
          </a:p>
          <a:p>
            <a:pPr marL="609585" lvl="1" indent="0">
              <a:buNone/>
            </a:pPr>
            <a:r>
              <a:rPr lang="en-US" altLang="ja-JP" dirty="0" smtClean="0">
                <a:solidFill>
                  <a:schemeClr val="accent5"/>
                </a:solidFill>
              </a:rPr>
              <a:t>※DPART</a:t>
            </a:r>
            <a:r>
              <a:rPr lang="ja-JP" altLang="en-US" dirty="0" smtClean="0">
                <a:solidFill>
                  <a:schemeClr val="accent5"/>
                </a:solidFill>
              </a:rPr>
              <a:t>関数で利用するために、変数で取得した日付を数値タイプから日付タイプに</a:t>
            </a:r>
            <a:r>
              <a:rPr lang="en-US" altLang="ja-JP" dirty="0" smtClean="0">
                <a:solidFill>
                  <a:schemeClr val="accent5"/>
                </a:solidFill>
              </a:rPr>
              <a:t/>
            </a:r>
            <a:br>
              <a:rPr lang="en-US" altLang="ja-JP" dirty="0" smtClean="0">
                <a:solidFill>
                  <a:schemeClr val="accent5"/>
                </a:solidFill>
              </a:rPr>
            </a:br>
            <a:r>
              <a:rPr lang="ja-JP" altLang="en-US" dirty="0" smtClean="0">
                <a:solidFill>
                  <a:schemeClr val="accent5"/>
                </a:solidFill>
              </a:rPr>
              <a:t>　フォーマット変換します。</a:t>
            </a:r>
            <a:endParaRPr lang="en-US" altLang="ja-JP" dirty="0" smtClean="0">
              <a:solidFill>
                <a:schemeClr val="accent5"/>
              </a:solidFill>
            </a:endParaRPr>
          </a:p>
          <a:p>
            <a:pPr marL="609585" lvl="1" indent="0">
              <a:buNone/>
            </a:pPr>
            <a:r>
              <a:rPr lang="en-US" altLang="ja-JP" dirty="0">
                <a:solidFill>
                  <a:schemeClr val="accent5"/>
                </a:solidFill>
              </a:rPr>
              <a:t>※ &amp;</a:t>
            </a:r>
            <a:r>
              <a:rPr lang="en-US" altLang="ja-JP" dirty="0" smtClean="0">
                <a:solidFill>
                  <a:schemeClr val="accent5"/>
                </a:solidFill>
              </a:rPr>
              <a:t>YYMD</a:t>
            </a:r>
            <a:r>
              <a:rPr lang="ja-JP" altLang="en-US" dirty="0" smtClean="0">
                <a:solidFill>
                  <a:schemeClr val="accent5"/>
                </a:solidFill>
              </a:rPr>
              <a:t>が</a:t>
            </a:r>
            <a:r>
              <a:rPr lang="ja-JP" altLang="en-US" dirty="0">
                <a:solidFill>
                  <a:schemeClr val="accent5"/>
                </a:solidFill>
              </a:rPr>
              <a:t>「</a:t>
            </a:r>
            <a:r>
              <a:rPr lang="en-US" altLang="ja-JP" dirty="0" smtClean="0">
                <a:solidFill>
                  <a:schemeClr val="accent5"/>
                </a:solidFill>
              </a:rPr>
              <a:t>20201201</a:t>
            </a:r>
            <a:r>
              <a:rPr lang="ja-JP" altLang="en-US" dirty="0" smtClean="0">
                <a:solidFill>
                  <a:schemeClr val="accent5"/>
                </a:solidFill>
              </a:rPr>
              <a:t>」の</a:t>
            </a:r>
            <a:r>
              <a:rPr lang="ja-JP" altLang="en-US" dirty="0">
                <a:solidFill>
                  <a:schemeClr val="accent5"/>
                </a:solidFill>
              </a:rPr>
              <a:t>場合、</a:t>
            </a:r>
            <a:r>
              <a:rPr lang="en-US" altLang="ja-JP" dirty="0">
                <a:solidFill>
                  <a:schemeClr val="accent5"/>
                </a:solidFill>
              </a:rPr>
              <a:t>&amp;</a:t>
            </a:r>
            <a:r>
              <a:rPr lang="en-US" altLang="ja-JP" dirty="0" smtClean="0">
                <a:solidFill>
                  <a:schemeClr val="accent5"/>
                </a:solidFill>
              </a:rPr>
              <a:t>DATE2</a:t>
            </a:r>
            <a:r>
              <a:rPr lang="ja-JP" altLang="en-US" dirty="0" smtClean="0">
                <a:solidFill>
                  <a:schemeClr val="accent5"/>
                </a:solidFill>
              </a:rPr>
              <a:t>は「</a:t>
            </a:r>
            <a:r>
              <a:rPr lang="en-US" altLang="ja-JP" dirty="0" smtClean="0">
                <a:solidFill>
                  <a:schemeClr val="accent5"/>
                </a:solidFill>
              </a:rPr>
              <a:t>12</a:t>
            </a:r>
            <a:r>
              <a:rPr lang="ja-JP" altLang="en-US" dirty="0" smtClean="0">
                <a:solidFill>
                  <a:schemeClr val="accent5"/>
                </a:solidFill>
              </a:rPr>
              <a:t>」</a:t>
            </a:r>
            <a:r>
              <a:rPr lang="ja-JP" altLang="en-US" dirty="0">
                <a:solidFill>
                  <a:schemeClr val="accent5"/>
                </a:solidFill>
              </a:rPr>
              <a:t>です。</a:t>
            </a:r>
            <a:endParaRPr lang="en-US" altLang="ja-JP" dirty="0">
              <a:solidFill>
                <a:schemeClr val="accent5"/>
              </a:solidFill>
            </a:endParaRPr>
          </a:p>
          <a:p>
            <a:pPr marL="609585" lvl="1" indent="0">
              <a:buNone/>
            </a:pPr>
            <a:endParaRPr lang="en-US" altLang="ja-JP" dirty="0">
              <a:solidFill>
                <a:schemeClr val="accent5"/>
              </a:solidFill>
            </a:endParaRPr>
          </a:p>
        </p:txBody>
      </p:sp>
      <p:sp>
        <p:nvSpPr>
          <p:cNvPr id="4" name="正方形/長方形 3"/>
          <p:cNvSpPr/>
          <p:nvPr/>
        </p:nvSpPr>
        <p:spPr>
          <a:xfrm>
            <a:off x="1199456" y="1326383"/>
            <a:ext cx="10225136" cy="3182737"/>
          </a:xfrm>
          <a:prstGeom prst="rect">
            <a:avLst/>
          </a:prstGeom>
          <a:noFill/>
          <a:ln/>
        </p:spPr>
        <p:style>
          <a:lnRef idx="2">
            <a:schemeClr val="accent5"/>
          </a:lnRef>
          <a:fillRef idx="1">
            <a:schemeClr val="lt1"/>
          </a:fillRef>
          <a:effectRef idx="0">
            <a:schemeClr val="accent5"/>
          </a:effectRef>
          <a:fontRef idx="minor">
            <a:schemeClr val="dk1"/>
          </a:fontRef>
        </p:style>
        <p:txBody>
          <a:bodyPr tIns="72000" rtlCol="0" anchor="ctr"/>
          <a:lstStyle/>
          <a:p>
            <a:pPr algn="ctr"/>
            <a:endParaRPr kumimoji="1" lang="ja-JP" altLang="en-US" sz="1000">
              <a:solidFill>
                <a:schemeClr val="tx1">
                  <a:lumMod val="75000"/>
                  <a:lumOff val="2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角丸四角形吹き出し 4"/>
          <p:cNvSpPr/>
          <p:nvPr/>
        </p:nvSpPr>
        <p:spPr>
          <a:xfrm>
            <a:off x="7824192" y="2060848"/>
            <a:ext cx="2232248" cy="576064"/>
          </a:xfrm>
          <a:prstGeom prst="wedgeRoundRectCallout">
            <a:avLst>
              <a:gd name="adj1" fmla="val -55463"/>
              <a:gd name="adj2" fmla="val 33300"/>
              <a:gd name="adj3" fmla="val 16667"/>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tIns="72000" rtlCol="0" anchor="ctr"/>
          <a:lstStyle/>
          <a:p>
            <a:pPr algn="ctr"/>
            <a:r>
              <a:rPr lang="ja-JP" altLang="en-US" sz="14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日付タイプに</a:t>
            </a:r>
            <a:r>
              <a:rPr lang="ja-JP" altLang="en-US" sz="1400"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変換</a:t>
            </a:r>
          </a:p>
        </p:txBody>
      </p:sp>
    </p:spTree>
    <p:extLst>
      <p:ext uri="{BB962C8B-B14F-4D97-AF65-F5344CB8AC3E}">
        <p14:creationId xmlns:p14="http://schemas.microsoft.com/office/powerpoint/2010/main" val="254278399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1199456" y="2160000"/>
            <a:ext cx="10224000" cy="2736000"/>
          </a:xfrm>
          <a:prstGeom prst="rect">
            <a:avLst/>
          </a:prstGeom>
          <a:solidFill>
            <a:schemeClr val="bg1">
              <a:lumMod val="9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endParaRPr kumimoji="1" lang="ja-JP" altLang="en-US" sz="1000">
              <a:solidFill>
                <a:schemeClr val="tx1">
                  <a:lumMod val="75000"/>
                  <a:lumOff val="2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 name="タイトル 1"/>
          <p:cNvSpPr>
            <a:spLocks noGrp="1"/>
          </p:cNvSpPr>
          <p:nvPr>
            <p:ph type="title"/>
          </p:nvPr>
        </p:nvSpPr>
        <p:spPr/>
        <p:txBody>
          <a:bodyPr/>
          <a:lstStyle/>
          <a:p>
            <a:r>
              <a:rPr lang="en-US" altLang="ja-JP" dirty="0"/>
              <a:t>AYMD</a:t>
            </a:r>
            <a:r>
              <a:rPr lang="ja-JP" altLang="en-US" dirty="0"/>
              <a:t>関数</a:t>
            </a:r>
            <a:endParaRPr kumimoji="1" lang="ja-JP" altLang="en-US" dirty="0"/>
          </a:p>
        </p:txBody>
      </p:sp>
      <p:sp>
        <p:nvSpPr>
          <p:cNvPr id="3" name="コンテンツ プレースホルダ 2"/>
          <p:cNvSpPr>
            <a:spLocks noGrp="1"/>
          </p:cNvSpPr>
          <p:nvPr>
            <p:ph idx="1"/>
          </p:nvPr>
        </p:nvSpPr>
        <p:spPr/>
        <p:txBody>
          <a:bodyPr/>
          <a:lstStyle/>
          <a:p>
            <a:r>
              <a:rPr lang="ja-JP" altLang="en-US" dirty="0" smtClean="0"/>
              <a:t>日単位の加算、減算が行えます。単純な数値演算とは異なり、</a:t>
            </a:r>
            <a:r>
              <a:rPr lang="en-US" altLang="ja-JP" dirty="0" smtClean="0"/>
              <a:t>1</a:t>
            </a:r>
            <a:r>
              <a:rPr lang="ja-JP" altLang="en-US" dirty="0" smtClean="0"/>
              <a:t>ヶ月間の日数や閏年も</a:t>
            </a:r>
            <a:r>
              <a:rPr lang="en-US" altLang="ja-JP" dirty="0" smtClean="0"/>
              <a:t/>
            </a:r>
            <a:br>
              <a:rPr lang="en-US" altLang="ja-JP" dirty="0" smtClean="0"/>
            </a:br>
            <a:r>
              <a:rPr lang="ja-JP" altLang="en-US" dirty="0" smtClean="0"/>
              <a:t>考慮されます。</a:t>
            </a:r>
            <a:endParaRPr lang="en-US" altLang="ja-JP" dirty="0" smtClean="0"/>
          </a:p>
          <a:p>
            <a:endParaRPr kumimoji="1" lang="en-US" altLang="ja-JP" dirty="0"/>
          </a:p>
          <a:p>
            <a:pPr marL="609585" lvl="1" indent="0">
              <a:buNone/>
            </a:pPr>
            <a:r>
              <a:rPr lang="en-US" altLang="ja-JP" dirty="0"/>
              <a:t>AYMD</a:t>
            </a:r>
            <a:r>
              <a:rPr lang="en-US" altLang="ja-JP" dirty="0" smtClean="0"/>
              <a:t>(</a:t>
            </a:r>
            <a:r>
              <a:rPr lang="ja-JP" altLang="en-US" dirty="0" smtClean="0"/>
              <a:t> 日付</a:t>
            </a:r>
            <a:r>
              <a:rPr lang="en-US" altLang="ja-JP" dirty="0" smtClean="0"/>
              <a:t>, </a:t>
            </a:r>
            <a:r>
              <a:rPr lang="ja-JP" altLang="en-US" dirty="0" smtClean="0"/>
              <a:t>日数</a:t>
            </a:r>
            <a:r>
              <a:rPr lang="en-US" altLang="ja-JP" dirty="0" smtClean="0"/>
              <a:t>, 'I8' </a:t>
            </a:r>
            <a:r>
              <a:rPr lang="en-US" altLang="ja-JP" dirty="0"/>
              <a:t>);</a:t>
            </a:r>
          </a:p>
          <a:p>
            <a:pPr lvl="1"/>
            <a:endParaRPr lang="en-US" altLang="ja-JP" dirty="0"/>
          </a:p>
          <a:p>
            <a:pPr lvl="1"/>
            <a:r>
              <a:rPr lang="ja-JP" altLang="en-US" dirty="0" smtClean="0"/>
              <a:t>日付</a:t>
            </a:r>
            <a:r>
              <a:rPr lang="en-US" altLang="ja-JP" dirty="0" smtClean="0"/>
              <a:t>	</a:t>
            </a:r>
            <a:r>
              <a:rPr lang="ja-JP" altLang="en-US" dirty="0" smtClean="0"/>
              <a:t>：演算</a:t>
            </a:r>
            <a:r>
              <a:rPr lang="ja-JP" altLang="en-US" dirty="0"/>
              <a:t>対象の</a:t>
            </a:r>
            <a:r>
              <a:rPr lang="ja-JP" altLang="en-US" dirty="0" smtClean="0"/>
              <a:t>日付（年月日の数値</a:t>
            </a:r>
            <a:r>
              <a:rPr lang="en-US" altLang="ja-JP" dirty="0"/>
              <a:t>8</a:t>
            </a:r>
            <a:r>
              <a:rPr lang="ja-JP" altLang="en-US" dirty="0"/>
              <a:t>桁</a:t>
            </a:r>
            <a:r>
              <a:rPr lang="ja-JP" altLang="en-US" dirty="0" smtClean="0"/>
              <a:t>）</a:t>
            </a:r>
            <a:r>
              <a:rPr lang="ja-JP" altLang="en-US" dirty="0"/>
              <a:t>として、変数や項目</a:t>
            </a:r>
            <a:r>
              <a:rPr lang="ja-JP" altLang="en-US" dirty="0" smtClean="0"/>
              <a:t>を</a:t>
            </a:r>
            <a:r>
              <a:rPr lang="ja-JP" altLang="en-US" dirty="0"/>
              <a:t>指定します</a:t>
            </a:r>
            <a:r>
              <a:rPr lang="ja-JP" altLang="en-US" dirty="0" smtClean="0"/>
              <a:t>。</a:t>
            </a:r>
            <a:endParaRPr lang="en-US" altLang="ja-JP" dirty="0"/>
          </a:p>
          <a:p>
            <a:pPr lvl="1"/>
            <a:r>
              <a:rPr lang="ja-JP" altLang="en-US" dirty="0" smtClean="0"/>
              <a:t>日数</a:t>
            </a:r>
            <a:r>
              <a:rPr lang="en-US" altLang="ja-JP" dirty="0" smtClean="0"/>
              <a:t>	</a:t>
            </a:r>
            <a:r>
              <a:rPr lang="ja-JP" altLang="en-US" dirty="0" smtClean="0"/>
              <a:t>：加算</a:t>
            </a:r>
            <a:r>
              <a:rPr lang="ja-JP" altLang="en-US" dirty="0"/>
              <a:t>する日数を指定します。負の値を指定すれば、日付の減算が行えます。</a:t>
            </a:r>
          </a:p>
          <a:p>
            <a:pPr lvl="1"/>
            <a:r>
              <a:rPr lang="en-US" altLang="ja-JP" dirty="0" smtClean="0"/>
              <a:t>I8	</a:t>
            </a:r>
            <a:r>
              <a:rPr lang="ja-JP" altLang="en-US" dirty="0" smtClean="0"/>
              <a:t>：出力する日付の</a:t>
            </a:r>
            <a:r>
              <a:rPr lang="ja-JP" altLang="en-US" dirty="0"/>
              <a:t>フォーマットです</a:t>
            </a:r>
            <a:r>
              <a:rPr lang="ja-JP" altLang="en-US" dirty="0" smtClean="0"/>
              <a:t>。</a:t>
            </a:r>
            <a:r>
              <a:rPr lang="en-US" altLang="ja-JP" dirty="0" smtClean="0"/>
              <a:t/>
            </a:r>
            <a:br>
              <a:rPr lang="en-US" altLang="ja-JP" dirty="0" smtClean="0"/>
            </a:br>
            <a:r>
              <a:rPr lang="en-US" altLang="ja-JP" dirty="0" smtClean="0"/>
              <a:t>		</a:t>
            </a:r>
            <a:r>
              <a:rPr lang="ja-JP" altLang="en-US" dirty="0" smtClean="0"/>
              <a:t>　年月日をあらわす</a:t>
            </a:r>
            <a:r>
              <a:rPr lang="en-US" altLang="ja-JP" dirty="0"/>
              <a:t>8</a:t>
            </a:r>
            <a:r>
              <a:rPr lang="ja-JP" altLang="en-US" dirty="0"/>
              <a:t>桁の</a:t>
            </a:r>
            <a:r>
              <a:rPr lang="ja-JP" altLang="en-US" dirty="0" smtClean="0"/>
              <a:t>数値として「</a:t>
            </a:r>
            <a:r>
              <a:rPr lang="en-US" altLang="ja-JP" dirty="0" smtClean="0"/>
              <a:t>I8</a:t>
            </a:r>
            <a:r>
              <a:rPr lang="ja-JP" altLang="en-US" dirty="0" smtClean="0"/>
              <a:t>」を指定</a:t>
            </a:r>
            <a:r>
              <a:rPr lang="ja-JP" altLang="en-US" dirty="0"/>
              <a:t>します。</a:t>
            </a:r>
          </a:p>
          <a:p>
            <a:endParaRPr kumimoji="1" lang="ja-JP" alt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smtClean="0"/>
              <a:t>AYMD</a:t>
            </a:r>
            <a:r>
              <a:rPr lang="ja-JP" altLang="en-US" smtClean="0"/>
              <a:t>関数</a:t>
            </a:r>
            <a:endParaRPr lang="ja-JP" altLang="en-US" dirty="0"/>
          </a:p>
        </p:txBody>
      </p:sp>
      <p:sp>
        <p:nvSpPr>
          <p:cNvPr id="3" name="コンテンツ プレースホルダー 2"/>
          <p:cNvSpPr>
            <a:spLocks noGrp="1"/>
          </p:cNvSpPr>
          <p:nvPr>
            <p:ph idx="1"/>
          </p:nvPr>
        </p:nvSpPr>
        <p:spPr/>
        <p:txBody>
          <a:bodyPr/>
          <a:lstStyle/>
          <a:p>
            <a:pPr lvl="1"/>
            <a:endParaRPr lang="en-US" altLang="ja-JP" dirty="0" smtClean="0"/>
          </a:p>
          <a:p>
            <a:pPr marL="609585" lvl="1" indent="0">
              <a:buNone/>
            </a:pPr>
            <a:r>
              <a:rPr lang="ja-JP" altLang="en-US" dirty="0" smtClean="0"/>
              <a:t>例）現在日付に</a:t>
            </a:r>
            <a:r>
              <a:rPr lang="en-US" altLang="ja-JP" dirty="0" smtClean="0"/>
              <a:t>1</a:t>
            </a:r>
            <a:r>
              <a:rPr lang="ja-JP" altLang="en-US" dirty="0" smtClean="0"/>
              <a:t>日加算した日付を取得</a:t>
            </a:r>
            <a:endParaRPr lang="en-US" altLang="ja-JP" dirty="0" smtClean="0"/>
          </a:p>
          <a:p>
            <a:pPr marL="609585" lvl="1" indent="0">
              <a:buNone/>
            </a:pPr>
            <a:endParaRPr lang="en-US" altLang="ja-JP" dirty="0" smtClean="0"/>
          </a:p>
          <a:p>
            <a:pPr marL="609585" lvl="1" indent="0">
              <a:buNone/>
            </a:pPr>
            <a:r>
              <a:rPr lang="en-US" altLang="ja-JP" dirty="0" smtClean="0"/>
              <a:t>-SET &amp;DATE1 = AYMD(&amp;YYMD, 1, 'I8');</a:t>
            </a:r>
          </a:p>
          <a:p>
            <a:pPr marL="609585" lvl="1" indent="0">
              <a:buNone/>
            </a:pPr>
            <a:endParaRPr lang="en-US" altLang="ja-JP" dirty="0" smtClean="0"/>
          </a:p>
          <a:p>
            <a:pPr marL="609585" lvl="1" indent="0">
              <a:buNone/>
            </a:pPr>
            <a:r>
              <a:rPr lang="en-US" altLang="ja-JP" dirty="0" smtClean="0">
                <a:solidFill>
                  <a:schemeClr val="accent5"/>
                </a:solidFill>
              </a:rPr>
              <a:t>※&amp;YYMD</a:t>
            </a:r>
            <a:r>
              <a:rPr lang="ja-JP" altLang="en-US" dirty="0" smtClean="0">
                <a:solidFill>
                  <a:schemeClr val="accent5"/>
                </a:solidFill>
              </a:rPr>
              <a:t>が「</a:t>
            </a:r>
            <a:r>
              <a:rPr lang="en-US" altLang="ja-JP" dirty="0" smtClean="0">
                <a:solidFill>
                  <a:schemeClr val="accent5"/>
                </a:solidFill>
              </a:rPr>
              <a:t>20201231</a:t>
            </a:r>
            <a:r>
              <a:rPr lang="ja-JP" altLang="en-US" dirty="0" smtClean="0">
                <a:solidFill>
                  <a:schemeClr val="accent5"/>
                </a:solidFill>
              </a:rPr>
              <a:t>」の場合、</a:t>
            </a:r>
            <a:r>
              <a:rPr lang="en-US" altLang="ja-JP" dirty="0">
                <a:solidFill>
                  <a:schemeClr val="accent5"/>
                </a:solidFill>
              </a:rPr>
              <a:t>&amp;DATE1</a:t>
            </a:r>
            <a:r>
              <a:rPr lang="ja-JP" altLang="en-US" dirty="0" smtClean="0">
                <a:solidFill>
                  <a:schemeClr val="accent5"/>
                </a:solidFill>
              </a:rPr>
              <a:t>は「</a:t>
            </a:r>
            <a:r>
              <a:rPr lang="en-US" altLang="ja-JP" dirty="0" smtClean="0">
                <a:solidFill>
                  <a:schemeClr val="accent5"/>
                </a:solidFill>
              </a:rPr>
              <a:t>20210101</a:t>
            </a:r>
            <a:r>
              <a:rPr lang="ja-JP" altLang="en-US" dirty="0" smtClean="0">
                <a:solidFill>
                  <a:schemeClr val="accent5"/>
                </a:solidFill>
              </a:rPr>
              <a:t>」です。</a:t>
            </a:r>
            <a:r>
              <a:rPr lang="en-US" altLang="ja-JP" dirty="0" smtClean="0">
                <a:solidFill>
                  <a:schemeClr val="accent5"/>
                </a:solidFill>
              </a:rPr>
              <a:t/>
            </a:r>
            <a:br>
              <a:rPr lang="en-US" altLang="ja-JP" dirty="0" smtClean="0">
                <a:solidFill>
                  <a:schemeClr val="accent5"/>
                </a:solidFill>
              </a:rPr>
            </a:br>
            <a:r>
              <a:rPr lang="ja-JP" altLang="en-US" dirty="0" smtClean="0">
                <a:solidFill>
                  <a:schemeClr val="accent5"/>
                </a:solidFill>
              </a:rPr>
              <a:t>　月や年をまたがるような加算や減算の場合も、カレンダーどおり計算されます。</a:t>
            </a:r>
            <a:endParaRPr lang="en-US" altLang="ja-JP" dirty="0" smtClean="0">
              <a:solidFill>
                <a:schemeClr val="accent5"/>
              </a:solidFill>
            </a:endParaRPr>
          </a:p>
          <a:p>
            <a:pPr lvl="1"/>
            <a:endParaRPr lang="en-US" altLang="ja-JP" dirty="0" smtClean="0">
              <a:solidFill>
                <a:schemeClr val="accent5"/>
              </a:solidFill>
            </a:endParaRPr>
          </a:p>
          <a:p>
            <a:pPr lvl="1"/>
            <a:endParaRPr lang="ja-JP" altLang="en-US" dirty="0" smtClean="0"/>
          </a:p>
          <a:p>
            <a:pPr lvl="1"/>
            <a:endParaRPr lang="ja-JP" altLang="en-US" dirty="0"/>
          </a:p>
        </p:txBody>
      </p:sp>
      <p:sp>
        <p:nvSpPr>
          <p:cNvPr id="4" name="正方形/長方形 3"/>
          <p:cNvSpPr/>
          <p:nvPr/>
        </p:nvSpPr>
        <p:spPr>
          <a:xfrm>
            <a:off x="1199456" y="1326382"/>
            <a:ext cx="10225136" cy="2628000"/>
          </a:xfrm>
          <a:prstGeom prst="rect">
            <a:avLst/>
          </a:prstGeom>
          <a:noFill/>
          <a:ln/>
        </p:spPr>
        <p:style>
          <a:lnRef idx="2">
            <a:schemeClr val="accent5"/>
          </a:lnRef>
          <a:fillRef idx="1">
            <a:schemeClr val="lt1"/>
          </a:fillRef>
          <a:effectRef idx="0">
            <a:schemeClr val="accent5"/>
          </a:effectRef>
          <a:fontRef idx="minor">
            <a:schemeClr val="dk1"/>
          </a:fontRef>
        </p:style>
        <p:txBody>
          <a:bodyPr tIns="72000" rtlCol="0" anchor="ctr"/>
          <a:lstStyle/>
          <a:p>
            <a:pPr algn="ctr"/>
            <a:endParaRPr kumimoji="1" lang="ja-JP" altLang="en-US" sz="1000">
              <a:solidFill>
                <a:schemeClr val="tx1">
                  <a:lumMod val="75000"/>
                  <a:lumOff val="2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312534027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p:cNvSpPr/>
          <p:nvPr/>
        </p:nvSpPr>
        <p:spPr>
          <a:xfrm>
            <a:off x="1199456" y="2160000"/>
            <a:ext cx="10224000" cy="2736000"/>
          </a:xfrm>
          <a:prstGeom prst="rect">
            <a:avLst/>
          </a:prstGeom>
          <a:solidFill>
            <a:schemeClr val="bg1">
              <a:lumMod val="9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endParaRPr kumimoji="1" lang="ja-JP" altLang="en-US" sz="1000">
              <a:solidFill>
                <a:schemeClr val="tx1">
                  <a:lumMod val="75000"/>
                  <a:lumOff val="2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 name="タイトル 1"/>
          <p:cNvSpPr>
            <a:spLocks noGrp="1"/>
          </p:cNvSpPr>
          <p:nvPr>
            <p:ph type="title"/>
          </p:nvPr>
        </p:nvSpPr>
        <p:spPr/>
        <p:txBody>
          <a:bodyPr/>
          <a:lstStyle/>
          <a:p>
            <a:r>
              <a:rPr lang="en-US" altLang="ja-JP" dirty="0"/>
              <a:t>AYM</a:t>
            </a:r>
            <a:r>
              <a:rPr lang="ja-JP" altLang="en-US" dirty="0"/>
              <a:t>関数</a:t>
            </a:r>
            <a:endParaRPr kumimoji="1" lang="ja-JP" altLang="en-US" dirty="0"/>
          </a:p>
        </p:txBody>
      </p:sp>
      <p:sp>
        <p:nvSpPr>
          <p:cNvPr id="3" name="コンテンツ プレースホルダ 2"/>
          <p:cNvSpPr>
            <a:spLocks noGrp="1"/>
          </p:cNvSpPr>
          <p:nvPr>
            <p:ph idx="1"/>
          </p:nvPr>
        </p:nvSpPr>
        <p:spPr/>
        <p:txBody>
          <a:bodyPr/>
          <a:lstStyle/>
          <a:p>
            <a:r>
              <a:rPr lang="ja-JP" altLang="en-US" dirty="0" smtClean="0"/>
              <a:t>月単位の加算、減算が行えます。単純な数値演算とは異なり、</a:t>
            </a:r>
            <a:r>
              <a:rPr lang="en-US" altLang="ja-JP" dirty="0" smtClean="0"/>
              <a:t>1</a:t>
            </a:r>
            <a:r>
              <a:rPr lang="ja-JP" altLang="en-US" dirty="0" smtClean="0"/>
              <a:t>ヶ月間の日数や閏年も</a:t>
            </a:r>
            <a:r>
              <a:rPr lang="en-US" altLang="ja-JP" dirty="0" smtClean="0"/>
              <a:t/>
            </a:r>
            <a:br>
              <a:rPr lang="en-US" altLang="ja-JP" dirty="0" smtClean="0"/>
            </a:br>
            <a:r>
              <a:rPr lang="ja-JP" altLang="en-US" dirty="0" smtClean="0"/>
              <a:t>考慮されます。</a:t>
            </a:r>
            <a:endParaRPr lang="en-US" altLang="ja-JP" dirty="0" smtClean="0"/>
          </a:p>
          <a:p>
            <a:endParaRPr kumimoji="1" lang="en-US" altLang="ja-JP" dirty="0"/>
          </a:p>
          <a:p>
            <a:pPr marL="609585" lvl="1" indent="0">
              <a:buNone/>
            </a:pPr>
            <a:r>
              <a:rPr lang="en-US" altLang="ja-JP" dirty="0"/>
              <a:t>AYM</a:t>
            </a:r>
            <a:r>
              <a:rPr lang="en-US" altLang="ja-JP" dirty="0" smtClean="0"/>
              <a:t>(</a:t>
            </a:r>
            <a:r>
              <a:rPr lang="ja-JP" altLang="en-US" dirty="0" smtClean="0"/>
              <a:t> 日付</a:t>
            </a:r>
            <a:r>
              <a:rPr lang="en-US" altLang="ja-JP" dirty="0" smtClean="0"/>
              <a:t>, </a:t>
            </a:r>
            <a:r>
              <a:rPr lang="ja-JP" altLang="en-US" dirty="0" smtClean="0"/>
              <a:t>月数</a:t>
            </a:r>
            <a:r>
              <a:rPr lang="en-US" altLang="ja-JP" dirty="0" smtClean="0"/>
              <a:t>, 'I6' </a:t>
            </a:r>
            <a:r>
              <a:rPr lang="en-US" altLang="ja-JP" dirty="0"/>
              <a:t>);</a:t>
            </a:r>
          </a:p>
          <a:p>
            <a:pPr lvl="1"/>
            <a:endParaRPr lang="en-US" altLang="ja-JP" dirty="0"/>
          </a:p>
          <a:p>
            <a:pPr lvl="1"/>
            <a:r>
              <a:rPr lang="ja-JP" altLang="en-US" dirty="0" smtClean="0"/>
              <a:t>日付</a:t>
            </a:r>
            <a:r>
              <a:rPr lang="en-US" altLang="ja-JP" dirty="0" smtClean="0"/>
              <a:t>	</a:t>
            </a:r>
            <a:r>
              <a:rPr lang="ja-JP" altLang="en-US" dirty="0" smtClean="0"/>
              <a:t>：演算</a:t>
            </a:r>
            <a:r>
              <a:rPr lang="ja-JP" altLang="en-US" dirty="0"/>
              <a:t>対象の</a:t>
            </a:r>
            <a:r>
              <a:rPr lang="ja-JP" altLang="en-US" dirty="0" smtClean="0"/>
              <a:t>日付（年月の数値</a:t>
            </a:r>
            <a:r>
              <a:rPr lang="en-US" altLang="ja-JP" dirty="0"/>
              <a:t>6</a:t>
            </a:r>
            <a:r>
              <a:rPr lang="ja-JP" altLang="en-US" dirty="0"/>
              <a:t>桁</a:t>
            </a:r>
            <a:r>
              <a:rPr lang="ja-JP" altLang="en-US" dirty="0" smtClean="0"/>
              <a:t>）</a:t>
            </a:r>
            <a:r>
              <a:rPr lang="ja-JP" altLang="en-US" dirty="0"/>
              <a:t>として、変数や項目</a:t>
            </a:r>
            <a:r>
              <a:rPr lang="ja-JP" altLang="en-US" dirty="0" smtClean="0"/>
              <a:t>を</a:t>
            </a:r>
            <a:r>
              <a:rPr lang="ja-JP" altLang="en-US" dirty="0"/>
              <a:t>指定します</a:t>
            </a:r>
            <a:r>
              <a:rPr lang="ja-JP" altLang="en-US" dirty="0" smtClean="0"/>
              <a:t>。</a:t>
            </a:r>
            <a:endParaRPr lang="ja-JP" altLang="en-US" dirty="0"/>
          </a:p>
          <a:p>
            <a:pPr lvl="1"/>
            <a:r>
              <a:rPr lang="ja-JP" altLang="en-US" dirty="0" smtClean="0"/>
              <a:t>月数</a:t>
            </a:r>
            <a:r>
              <a:rPr lang="en-US" altLang="ja-JP" dirty="0" smtClean="0"/>
              <a:t>	</a:t>
            </a:r>
            <a:r>
              <a:rPr lang="ja-JP" altLang="en-US" dirty="0" smtClean="0"/>
              <a:t>：加算</a:t>
            </a:r>
            <a:r>
              <a:rPr lang="ja-JP" altLang="en-US" dirty="0"/>
              <a:t>する</a:t>
            </a:r>
            <a:r>
              <a:rPr lang="ja-JP" altLang="en-US" dirty="0" smtClean="0"/>
              <a:t>月数を</a:t>
            </a:r>
            <a:r>
              <a:rPr lang="ja-JP" altLang="en-US" dirty="0"/>
              <a:t>指定します。負の値を指定すれば、月の減算が行えます。</a:t>
            </a:r>
          </a:p>
          <a:p>
            <a:pPr lvl="1"/>
            <a:r>
              <a:rPr lang="en-US" altLang="ja-JP" dirty="0" smtClean="0"/>
              <a:t>I6	</a:t>
            </a:r>
            <a:r>
              <a:rPr lang="ja-JP" altLang="en-US" dirty="0" smtClean="0"/>
              <a:t>：出力する</a:t>
            </a:r>
            <a:r>
              <a:rPr lang="ja-JP" altLang="en-US" dirty="0"/>
              <a:t>日付のフォーマット</a:t>
            </a:r>
            <a:r>
              <a:rPr lang="ja-JP" altLang="en-US" dirty="0" smtClean="0"/>
              <a:t>です。</a:t>
            </a:r>
            <a:r>
              <a:rPr lang="en-US" altLang="ja-JP" dirty="0" smtClean="0"/>
              <a:t/>
            </a:r>
            <a:br>
              <a:rPr lang="en-US" altLang="ja-JP" dirty="0" smtClean="0"/>
            </a:br>
            <a:r>
              <a:rPr lang="en-US" altLang="ja-JP" dirty="0" smtClean="0"/>
              <a:t>		</a:t>
            </a:r>
            <a:r>
              <a:rPr lang="ja-JP" altLang="en-US" dirty="0" smtClean="0"/>
              <a:t>　年月をあらわす</a:t>
            </a:r>
            <a:r>
              <a:rPr lang="en-US" altLang="ja-JP" dirty="0" smtClean="0"/>
              <a:t>6</a:t>
            </a:r>
            <a:r>
              <a:rPr lang="ja-JP" altLang="en-US" dirty="0"/>
              <a:t>桁の</a:t>
            </a:r>
            <a:r>
              <a:rPr lang="ja-JP" altLang="en-US" dirty="0" smtClean="0"/>
              <a:t>数値として「</a:t>
            </a:r>
            <a:r>
              <a:rPr lang="en-US" altLang="ja-JP" dirty="0" smtClean="0"/>
              <a:t>I6</a:t>
            </a:r>
            <a:r>
              <a:rPr lang="ja-JP" altLang="en-US" dirty="0" smtClean="0"/>
              <a:t>」を指定</a:t>
            </a:r>
            <a:r>
              <a:rPr lang="ja-JP" altLang="en-US" dirty="0"/>
              <a:t>します。</a:t>
            </a:r>
          </a:p>
          <a:p>
            <a:endParaRPr kumimoji="1" lang="ja-JP" alt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smtClean="0"/>
              <a:t>AYM</a:t>
            </a:r>
            <a:r>
              <a:rPr lang="ja-JP" altLang="en-US" smtClean="0"/>
              <a:t>関数</a:t>
            </a:r>
            <a:endParaRPr lang="ja-JP" altLang="en-US" dirty="0"/>
          </a:p>
        </p:txBody>
      </p:sp>
      <p:sp>
        <p:nvSpPr>
          <p:cNvPr id="3" name="コンテンツ プレースホルダー 2"/>
          <p:cNvSpPr>
            <a:spLocks noGrp="1"/>
          </p:cNvSpPr>
          <p:nvPr>
            <p:ph idx="1"/>
          </p:nvPr>
        </p:nvSpPr>
        <p:spPr/>
        <p:txBody>
          <a:bodyPr/>
          <a:lstStyle/>
          <a:p>
            <a:pPr lvl="1"/>
            <a:endParaRPr lang="en-US" altLang="ja-JP" dirty="0" smtClean="0"/>
          </a:p>
          <a:p>
            <a:pPr marL="609585" lvl="1" indent="0">
              <a:buNone/>
            </a:pPr>
            <a:r>
              <a:rPr lang="ja-JP" altLang="en-US" dirty="0" smtClean="0"/>
              <a:t>例）現在月からに</a:t>
            </a:r>
            <a:r>
              <a:rPr lang="en-US" altLang="ja-JP" dirty="0" smtClean="0"/>
              <a:t>1</a:t>
            </a:r>
            <a:r>
              <a:rPr lang="ja-JP" altLang="en-US" dirty="0" smtClean="0"/>
              <a:t>ヵ月減算した月を取得</a:t>
            </a:r>
            <a:endParaRPr lang="en-US" altLang="ja-JP" dirty="0" smtClean="0"/>
          </a:p>
          <a:p>
            <a:pPr marL="609585" lvl="1" indent="0">
              <a:buNone/>
            </a:pPr>
            <a:endParaRPr lang="en-US" altLang="ja-JP" dirty="0" smtClean="0"/>
          </a:p>
          <a:p>
            <a:pPr marL="609585" lvl="1" indent="0">
              <a:buNone/>
            </a:pPr>
            <a:r>
              <a:rPr lang="en-US" altLang="ja-JP" dirty="0" smtClean="0"/>
              <a:t>-SET &amp;DATE1 = AYM(&amp;YYM, -1, 'I6');</a:t>
            </a:r>
          </a:p>
          <a:p>
            <a:pPr marL="609585" lvl="1" indent="0">
              <a:buNone/>
            </a:pPr>
            <a:endParaRPr lang="en-US" altLang="ja-JP" dirty="0" smtClean="0"/>
          </a:p>
          <a:p>
            <a:pPr marL="609585" lvl="1" indent="0">
              <a:buNone/>
            </a:pPr>
            <a:r>
              <a:rPr lang="en-US" altLang="ja-JP" dirty="0" smtClean="0">
                <a:solidFill>
                  <a:schemeClr val="accent5"/>
                </a:solidFill>
              </a:rPr>
              <a:t>※&amp;YYM</a:t>
            </a:r>
            <a:r>
              <a:rPr lang="ja-JP" altLang="en-US" dirty="0" smtClean="0">
                <a:solidFill>
                  <a:schemeClr val="accent5"/>
                </a:solidFill>
              </a:rPr>
              <a:t>が「</a:t>
            </a:r>
            <a:r>
              <a:rPr lang="en-US" altLang="ja-JP" dirty="0" smtClean="0">
                <a:solidFill>
                  <a:schemeClr val="accent5"/>
                </a:solidFill>
              </a:rPr>
              <a:t>202101</a:t>
            </a:r>
            <a:r>
              <a:rPr lang="ja-JP" altLang="en-US" dirty="0" smtClean="0">
                <a:solidFill>
                  <a:schemeClr val="accent5"/>
                </a:solidFill>
              </a:rPr>
              <a:t>」の場合、</a:t>
            </a:r>
            <a:r>
              <a:rPr lang="en-US" altLang="ja-JP" dirty="0">
                <a:solidFill>
                  <a:schemeClr val="accent5"/>
                </a:solidFill>
              </a:rPr>
              <a:t>&amp;DATE1</a:t>
            </a:r>
            <a:r>
              <a:rPr lang="ja-JP" altLang="en-US" dirty="0" smtClean="0">
                <a:solidFill>
                  <a:schemeClr val="accent5"/>
                </a:solidFill>
              </a:rPr>
              <a:t>は「</a:t>
            </a:r>
            <a:r>
              <a:rPr lang="en-US" altLang="ja-JP" dirty="0" smtClean="0">
                <a:solidFill>
                  <a:schemeClr val="accent5"/>
                </a:solidFill>
              </a:rPr>
              <a:t>202012</a:t>
            </a:r>
            <a:r>
              <a:rPr lang="ja-JP" altLang="en-US" dirty="0" smtClean="0">
                <a:solidFill>
                  <a:schemeClr val="accent5"/>
                </a:solidFill>
              </a:rPr>
              <a:t>」です。</a:t>
            </a:r>
            <a:r>
              <a:rPr lang="en-US" altLang="ja-JP" dirty="0" smtClean="0">
                <a:solidFill>
                  <a:schemeClr val="accent5"/>
                </a:solidFill>
              </a:rPr>
              <a:t/>
            </a:r>
            <a:br>
              <a:rPr lang="en-US" altLang="ja-JP" dirty="0" smtClean="0">
                <a:solidFill>
                  <a:schemeClr val="accent5"/>
                </a:solidFill>
              </a:rPr>
            </a:br>
            <a:r>
              <a:rPr lang="ja-JP" altLang="en-US" dirty="0" smtClean="0">
                <a:solidFill>
                  <a:schemeClr val="accent5"/>
                </a:solidFill>
              </a:rPr>
              <a:t>　月や年をまたがるような加算や減算の場合も、カレンダーどおり計算されます。</a:t>
            </a:r>
          </a:p>
          <a:p>
            <a:pPr lvl="1"/>
            <a:endParaRPr lang="ja-JP" altLang="en-US" dirty="0"/>
          </a:p>
        </p:txBody>
      </p:sp>
      <p:sp>
        <p:nvSpPr>
          <p:cNvPr id="4" name="正方形/長方形 3"/>
          <p:cNvSpPr/>
          <p:nvPr/>
        </p:nvSpPr>
        <p:spPr>
          <a:xfrm>
            <a:off x="1199456" y="1326383"/>
            <a:ext cx="10225136" cy="2628000"/>
          </a:xfrm>
          <a:prstGeom prst="rect">
            <a:avLst/>
          </a:prstGeom>
          <a:noFill/>
          <a:ln/>
        </p:spPr>
        <p:style>
          <a:lnRef idx="2">
            <a:schemeClr val="accent5"/>
          </a:lnRef>
          <a:fillRef idx="1">
            <a:schemeClr val="lt1"/>
          </a:fillRef>
          <a:effectRef idx="0">
            <a:schemeClr val="accent5"/>
          </a:effectRef>
          <a:fontRef idx="minor">
            <a:schemeClr val="dk1"/>
          </a:fontRef>
        </p:style>
        <p:txBody>
          <a:bodyPr tIns="72000" rtlCol="0" anchor="ctr"/>
          <a:lstStyle/>
          <a:p>
            <a:pPr algn="ctr"/>
            <a:endParaRPr kumimoji="1" lang="ja-JP" altLang="en-US" sz="1000">
              <a:solidFill>
                <a:schemeClr val="tx1">
                  <a:lumMod val="75000"/>
                  <a:lumOff val="2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37405527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1199456" y="1844825"/>
            <a:ext cx="10224000" cy="1824199"/>
          </a:xfrm>
          <a:prstGeom prst="rect">
            <a:avLst/>
          </a:prstGeom>
          <a:solidFill>
            <a:schemeClr val="bg1">
              <a:lumMod val="9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endParaRPr kumimoji="1" lang="ja-JP" altLang="en-US" sz="1000">
              <a:solidFill>
                <a:schemeClr val="tx1">
                  <a:lumMod val="75000"/>
                  <a:lumOff val="2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 name="タイトル 1"/>
          <p:cNvSpPr>
            <a:spLocks noGrp="1"/>
          </p:cNvSpPr>
          <p:nvPr>
            <p:ph type="title"/>
          </p:nvPr>
        </p:nvSpPr>
        <p:spPr/>
        <p:txBody>
          <a:bodyPr/>
          <a:lstStyle/>
          <a:p>
            <a:r>
              <a:rPr lang="en-US" altLang="ja-JP" dirty="0"/>
              <a:t>YMD</a:t>
            </a:r>
            <a:r>
              <a:rPr lang="ja-JP" altLang="en-US" dirty="0"/>
              <a:t>関数</a:t>
            </a:r>
            <a:endParaRPr kumimoji="1" lang="ja-JP" altLang="en-US" dirty="0"/>
          </a:p>
        </p:txBody>
      </p:sp>
      <p:sp>
        <p:nvSpPr>
          <p:cNvPr id="3" name="コンテンツ プレースホルダ 2"/>
          <p:cNvSpPr>
            <a:spLocks noGrp="1"/>
          </p:cNvSpPr>
          <p:nvPr>
            <p:ph idx="1"/>
          </p:nvPr>
        </p:nvSpPr>
        <p:spPr/>
        <p:txBody>
          <a:bodyPr/>
          <a:lstStyle/>
          <a:p>
            <a:r>
              <a:rPr lang="en-US" altLang="ja-JP" dirty="0"/>
              <a:t>2</a:t>
            </a:r>
            <a:r>
              <a:rPr lang="ja-JP" altLang="en-US" dirty="0" err="1"/>
              <a:t>つ</a:t>
            </a:r>
            <a:r>
              <a:rPr lang="ja-JP" altLang="en-US" dirty="0" err="1" smtClean="0"/>
              <a:t>の</a:t>
            </a:r>
            <a:r>
              <a:rPr lang="ja-JP" altLang="en-US" dirty="0" smtClean="0"/>
              <a:t>日付の日数差</a:t>
            </a:r>
            <a:r>
              <a:rPr lang="ja-JP" altLang="en-US" dirty="0"/>
              <a:t>を算出します。</a:t>
            </a:r>
            <a:endParaRPr lang="en-US" altLang="ja-JP" dirty="0" smtClean="0"/>
          </a:p>
          <a:p>
            <a:endParaRPr kumimoji="1" lang="en-US" altLang="ja-JP" dirty="0"/>
          </a:p>
          <a:p>
            <a:pPr marL="609585" lvl="1" indent="0">
              <a:buNone/>
            </a:pPr>
            <a:r>
              <a:rPr lang="en-US" altLang="ja-JP" dirty="0">
                <a:solidFill>
                  <a:schemeClr val="tx1"/>
                </a:solidFill>
              </a:rPr>
              <a:t>YMD( </a:t>
            </a:r>
            <a:r>
              <a:rPr lang="ja-JP" altLang="en-US" dirty="0">
                <a:solidFill>
                  <a:schemeClr val="tx1"/>
                </a:solidFill>
              </a:rPr>
              <a:t>日付</a:t>
            </a:r>
            <a:r>
              <a:rPr lang="en-US" altLang="ja-JP" dirty="0" smtClean="0">
                <a:solidFill>
                  <a:schemeClr val="tx1"/>
                </a:solidFill>
              </a:rPr>
              <a:t>1, </a:t>
            </a:r>
            <a:r>
              <a:rPr lang="ja-JP" altLang="en-US" dirty="0">
                <a:solidFill>
                  <a:schemeClr val="tx1"/>
                </a:solidFill>
              </a:rPr>
              <a:t>日付</a:t>
            </a:r>
            <a:r>
              <a:rPr lang="en-US" altLang="ja-JP" dirty="0">
                <a:solidFill>
                  <a:schemeClr val="tx1"/>
                </a:solidFill>
              </a:rPr>
              <a:t>2 );</a:t>
            </a:r>
          </a:p>
          <a:p>
            <a:pPr lvl="1"/>
            <a:endParaRPr lang="en-US" altLang="ja-JP" dirty="0">
              <a:solidFill>
                <a:schemeClr val="tx1"/>
              </a:solidFill>
            </a:endParaRPr>
          </a:p>
          <a:p>
            <a:pPr lvl="1"/>
            <a:r>
              <a:rPr lang="ja-JP" altLang="en-US" dirty="0">
                <a:solidFill>
                  <a:schemeClr val="tx1"/>
                </a:solidFill>
              </a:rPr>
              <a:t>日付</a:t>
            </a:r>
            <a:r>
              <a:rPr lang="en-US" altLang="ja-JP" dirty="0" smtClean="0">
                <a:solidFill>
                  <a:schemeClr val="tx1"/>
                </a:solidFill>
              </a:rPr>
              <a:t>1	</a:t>
            </a:r>
            <a:r>
              <a:rPr lang="ja-JP" altLang="en-US" dirty="0" smtClean="0">
                <a:solidFill>
                  <a:schemeClr val="tx1"/>
                </a:solidFill>
              </a:rPr>
              <a:t>：</a:t>
            </a:r>
            <a:r>
              <a:rPr lang="ja-JP" altLang="en-US" dirty="0"/>
              <a:t>差を計算する</a:t>
            </a:r>
            <a:r>
              <a:rPr lang="ja-JP" altLang="en-US" dirty="0" smtClean="0">
                <a:solidFill>
                  <a:schemeClr val="tx1"/>
                </a:solidFill>
              </a:rPr>
              <a:t>開始日</a:t>
            </a:r>
            <a:r>
              <a:rPr lang="ja-JP" altLang="en-US" dirty="0">
                <a:solidFill>
                  <a:schemeClr val="tx1"/>
                </a:solidFill>
              </a:rPr>
              <a:t>（</a:t>
            </a:r>
            <a:r>
              <a:rPr lang="ja-JP" altLang="en-US" dirty="0" smtClean="0">
                <a:solidFill>
                  <a:schemeClr val="tx1"/>
                </a:solidFill>
              </a:rPr>
              <a:t>数値タイプ）</a:t>
            </a:r>
            <a:r>
              <a:rPr lang="ja-JP" altLang="en-US" dirty="0"/>
              <a:t>として、変数や項目</a:t>
            </a:r>
            <a:r>
              <a:rPr lang="ja-JP" altLang="en-US" dirty="0" smtClean="0">
                <a:solidFill>
                  <a:schemeClr val="tx1"/>
                </a:solidFill>
              </a:rPr>
              <a:t>を</a:t>
            </a:r>
            <a:r>
              <a:rPr lang="ja-JP" altLang="en-US" dirty="0">
                <a:solidFill>
                  <a:schemeClr val="tx1"/>
                </a:solidFill>
              </a:rPr>
              <a:t>指定します。</a:t>
            </a:r>
          </a:p>
          <a:p>
            <a:pPr lvl="1"/>
            <a:r>
              <a:rPr lang="ja-JP" altLang="en-US" dirty="0">
                <a:solidFill>
                  <a:schemeClr val="tx1"/>
                </a:solidFill>
              </a:rPr>
              <a:t>日付</a:t>
            </a:r>
            <a:r>
              <a:rPr lang="en-US" altLang="ja-JP" dirty="0" smtClean="0">
                <a:solidFill>
                  <a:schemeClr val="tx1"/>
                </a:solidFill>
              </a:rPr>
              <a:t>2	</a:t>
            </a:r>
            <a:r>
              <a:rPr lang="ja-JP" altLang="en-US" dirty="0" smtClean="0">
                <a:solidFill>
                  <a:schemeClr val="tx1"/>
                </a:solidFill>
              </a:rPr>
              <a:t>：</a:t>
            </a:r>
            <a:r>
              <a:rPr lang="ja-JP" altLang="en-US" dirty="0"/>
              <a:t>差を計算する</a:t>
            </a:r>
            <a:r>
              <a:rPr lang="ja-JP" altLang="en-US" dirty="0" smtClean="0">
                <a:solidFill>
                  <a:schemeClr val="tx1"/>
                </a:solidFill>
              </a:rPr>
              <a:t>終了日</a:t>
            </a:r>
            <a:r>
              <a:rPr lang="ja-JP" altLang="en-US" dirty="0">
                <a:solidFill>
                  <a:schemeClr val="tx1"/>
                </a:solidFill>
              </a:rPr>
              <a:t>（</a:t>
            </a:r>
            <a:r>
              <a:rPr lang="ja-JP" altLang="en-US" dirty="0" smtClean="0">
                <a:solidFill>
                  <a:schemeClr val="tx1"/>
                </a:solidFill>
              </a:rPr>
              <a:t>数値タイプ）</a:t>
            </a:r>
            <a:r>
              <a:rPr lang="ja-JP" altLang="en-US" dirty="0"/>
              <a:t>として、変数や項目</a:t>
            </a:r>
            <a:r>
              <a:rPr lang="ja-JP" altLang="en-US" dirty="0" smtClean="0">
                <a:solidFill>
                  <a:schemeClr val="tx1"/>
                </a:solidFill>
              </a:rPr>
              <a:t>を</a:t>
            </a:r>
            <a:r>
              <a:rPr lang="ja-JP" altLang="en-US" dirty="0">
                <a:solidFill>
                  <a:schemeClr val="tx1"/>
                </a:solidFill>
              </a:rPr>
              <a:t>指定します</a:t>
            </a:r>
            <a:r>
              <a:rPr lang="ja-JP" altLang="en-US" dirty="0" smtClean="0">
                <a:solidFill>
                  <a:schemeClr val="tx1"/>
                </a:solidFill>
              </a:rPr>
              <a:t>。</a:t>
            </a:r>
            <a:endParaRPr lang="en-US" altLang="ja-JP" dirty="0" smtClean="0">
              <a:solidFill>
                <a:schemeClr val="tx1"/>
              </a:solidFill>
            </a:endParaRPr>
          </a:p>
          <a:p>
            <a:pPr marL="609585" lvl="1" indent="0">
              <a:buNone/>
            </a:pPr>
            <a:endParaRPr lang="en-US" altLang="ja-JP" dirty="0" smtClean="0">
              <a:solidFill>
                <a:schemeClr val="tx1"/>
              </a:solidFill>
            </a:endParaRPr>
          </a:p>
          <a:p>
            <a:pPr marL="609585" lvl="1" indent="0">
              <a:buNone/>
            </a:pPr>
            <a:endParaRPr lang="en-US" altLang="ja-JP" dirty="0" smtClean="0">
              <a:solidFill>
                <a:schemeClr val="tx1"/>
              </a:solidFill>
            </a:endParaRPr>
          </a:p>
          <a:p>
            <a:pPr marL="609585" lvl="1" indent="0">
              <a:buNone/>
            </a:pPr>
            <a:r>
              <a:rPr lang="ja-JP" altLang="en-US" dirty="0" smtClean="0">
                <a:solidFill>
                  <a:schemeClr val="tx1"/>
                </a:solidFill>
              </a:rPr>
              <a:t>例</a:t>
            </a:r>
            <a:r>
              <a:rPr lang="ja-JP" altLang="en-US" dirty="0">
                <a:solidFill>
                  <a:schemeClr val="tx1"/>
                </a:solidFill>
              </a:rPr>
              <a:t>）現在月からに</a:t>
            </a:r>
            <a:r>
              <a:rPr lang="en-US" altLang="ja-JP" dirty="0">
                <a:solidFill>
                  <a:schemeClr val="tx1"/>
                </a:solidFill>
              </a:rPr>
              <a:t>1</a:t>
            </a:r>
            <a:r>
              <a:rPr lang="ja-JP" altLang="en-US" dirty="0">
                <a:solidFill>
                  <a:schemeClr val="tx1"/>
                </a:solidFill>
              </a:rPr>
              <a:t>ヵ月減算した月を取得</a:t>
            </a:r>
          </a:p>
          <a:p>
            <a:pPr marL="609585" lvl="1" indent="0">
              <a:buNone/>
            </a:pPr>
            <a:endParaRPr lang="ja-JP" altLang="en-US" dirty="0">
              <a:solidFill>
                <a:schemeClr val="tx1"/>
              </a:solidFill>
            </a:endParaRPr>
          </a:p>
          <a:p>
            <a:pPr marL="609585" lvl="1" indent="0">
              <a:buNone/>
            </a:pPr>
            <a:r>
              <a:rPr lang="en-US" altLang="ja-JP" dirty="0">
                <a:solidFill>
                  <a:schemeClr val="tx1"/>
                </a:solidFill>
              </a:rPr>
              <a:t>-SET &amp;DATE1 = AYM(&amp;YYM, -1, 'I6');</a:t>
            </a:r>
          </a:p>
          <a:p>
            <a:pPr marL="609585" lvl="1" indent="0">
              <a:buNone/>
            </a:pPr>
            <a:endParaRPr lang="en-US" altLang="ja-JP" dirty="0">
              <a:solidFill>
                <a:schemeClr val="tx1"/>
              </a:solidFill>
            </a:endParaRPr>
          </a:p>
          <a:p>
            <a:pPr marL="609585" lvl="1" indent="0">
              <a:buNone/>
            </a:pPr>
            <a:r>
              <a:rPr lang="en-US" altLang="ja-JP" dirty="0">
                <a:solidFill>
                  <a:schemeClr val="accent5"/>
                </a:solidFill>
              </a:rPr>
              <a:t>※&amp;YYM</a:t>
            </a:r>
            <a:r>
              <a:rPr lang="ja-JP" altLang="en-US" dirty="0">
                <a:solidFill>
                  <a:schemeClr val="accent5"/>
                </a:solidFill>
              </a:rPr>
              <a:t>が「</a:t>
            </a:r>
            <a:r>
              <a:rPr lang="en-US" altLang="ja-JP" dirty="0">
                <a:solidFill>
                  <a:schemeClr val="accent5"/>
                </a:solidFill>
              </a:rPr>
              <a:t>202101</a:t>
            </a:r>
            <a:r>
              <a:rPr lang="ja-JP" altLang="en-US" dirty="0">
                <a:solidFill>
                  <a:schemeClr val="accent5"/>
                </a:solidFill>
              </a:rPr>
              <a:t>」の場合、</a:t>
            </a:r>
            <a:r>
              <a:rPr lang="en-US" altLang="ja-JP" dirty="0">
                <a:solidFill>
                  <a:schemeClr val="accent5"/>
                </a:solidFill>
              </a:rPr>
              <a:t>&amp;DATE1</a:t>
            </a:r>
            <a:r>
              <a:rPr lang="ja-JP" altLang="en-US" dirty="0">
                <a:solidFill>
                  <a:schemeClr val="accent5"/>
                </a:solidFill>
              </a:rPr>
              <a:t>は「</a:t>
            </a:r>
            <a:r>
              <a:rPr lang="en-US" altLang="ja-JP" dirty="0">
                <a:solidFill>
                  <a:schemeClr val="accent5"/>
                </a:solidFill>
              </a:rPr>
              <a:t>202012</a:t>
            </a:r>
            <a:r>
              <a:rPr lang="ja-JP" altLang="en-US" dirty="0">
                <a:solidFill>
                  <a:schemeClr val="accent5"/>
                </a:solidFill>
              </a:rPr>
              <a:t>」です。</a:t>
            </a:r>
            <a:br>
              <a:rPr lang="ja-JP" altLang="en-US" dirty="0">
                <a:solidFill>
                  <a:schemeClr val="accent5"/>
                </a:solidFill>
              </a:rPr>
            </a:br>
            <a:r>
              <a:rPr lang="ja-JP" altLang="en-US" dirty="0">
                <a:solidFill>
                  <a:schemeClr val="accent5"/>
                </a:solidFill>
              </a:rPr>
              <a:t>　月や年をまたがるような加算や減算の場合も、カレンダーどおり計算されます</a:t>
            </a:r>
            <a:r>
              <a:rPr lang="ja-JP" altLang="en-US" dirty="0" smtClean="0">
                <a:solidFill>
                  <a:schemeClr val="accent5"/>
                </a:solidFill>
              </a:rPr>
              <a:t>。</a:t>
            </a:r>
            <a:endParaRPr lang="en-US" altLang="ja-JP" dirty="0">
              <a:solidFill>
                <a:schemeClr val="accent5"/>
              </a:solidFill>
            </a:endParaRPr>
          </a:p>
          <a:p>
            <a:pPr lvl="1"/>
            <a:endParaRPr lang="en-US" altLang="ja-JP" dirty="0">
              <a:solidFill>
                <a:schemeClr val="tx1"/>
              </a:solidFill>
            </a:endParaRPr>
          </a:p>
        </p:txBody>
      </p:sp>
      <p:sp>
        <p:nvSpPr>
          <p:cNvPr id="9" name="正方形/長方形 8"/>
          <p:cNvSpPr/>
          <p:nvPr/>
        </p:nvSpPr>
        <p:spPr>
          <a:xfrm>
            <a:off x="1199456" y="3789040"/>
            <a:ext cx="10225136" cy="2424271"/>
          </a:xfrm>
          <a:prstGeom prst="rect">
            <a:avLst/>
          </a:prstGeom>
          <a:noFill/>
          <a:ln/>
        </p:spPr>
        <p:style>
          <a:lnRef idx="2">
            <a:schemeClr val="accent5"/>
          </a:lnRef>
          <a:fillRef idx="1">
            <a:schemeClr val="lt1"/>
          </a:fillRef>
          <a:effectRef idx="0">
            <a:schemeClr val="accent5"/>
          </a:effectRef>
          <a:fontRef idx="minor">
            <a:schemeClr val="dk1"/>
          </a:fontRef>
        </p:style>
        <p:txBody>
          <a:bodyPr tIns="72000" rtlCol="0" anchor="ctr"/>
          <a:lstStyle/>
          <a:p>
            <a:pPr algn="ctr"/>
            <a:endParaRPr kumimoji="1" lang="ja-JP" altLang="en-US" sz="1000">
              <a:solidFill>
                <a:schemeClr val="tx1">
                  <a:lumMod val="75000"/>
                  <a:lumOff val="2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1199456" y="1844824"/>
            <a:ext cx="10224000" cy="2160239"/>
          </a:xfrm>
          <a:prstGeom prst="rect">
            <a:avLst/>
          </a:prstGeom>
          <a:solidFill>
            <a:schemeClr val="bg1">
              <a:lumMod val="9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endParaRPr kumimoji="1" lang="ja-JP" altLang="en-US" sz="1000">
              <a:solidFill>
                <a:schemeClr val="tx1">
                  <a:lumMod val="75000"/>
                  <a:lumOff val="2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 name="タイトル 1"/>
          <p:cNvSpPr>
            <a:spLocks noGrp="1"/>
          </p:cNvSpPr>
          <p:nvPr>
            <p:ph type="title"/>
          </p:nvPr>
        </p:nvSpPr>
        <p:spPr/>
        <p:txBody>
          <a:bodyPr/>
          <a:lstStyle/>
          <a:p>
            <a:r>
              <a:rPr lang="en-US" altLang="ja-JP" dirty="0"/>
              <a:t>YM</a:t>
            </a:r>
            <a:r>
              <a:rPr lang="ja-JP" altLang="en-US" dirty="0"/>
              <a:t>関数</a:t>
            </a:r>
            <a:endParaRPr kumimoji="1" lang="ja-JP" altLang="en-US" dirty="0"/>
          </a:p>
        </p:txBody>
      </p:sp>
      <p:sp>
        <p:nvSpPr>
          <p:cNvPr id="3" name="コンテンツ プレースホルダ 2"/>
          <p:cNvSpPr>
            <a:spLocks noGrp="1"/>
          </p:cNvSpPr>
          <p:nvPr>
            <p:ph idx="1"/>
          </p:nvPr>
        </p:nvSpPr>
        <p:spPr/>
        <p:txBody>
          <a:bodyPr/>
          <a:lstStyle/>
          <a:p>
            <a:r>
              <a:rPr lang="en-US" altLang="ja-JP" dirty="0"/>
              <a:t>2</a:t>
            </a:r>
            <a:r>
              <a:rPr lang="ja-JP" altLang="en-US" dirty="0" err="1"/>
              <a:t>つの</a:t>
            </a:r>
            <a:r>
              <a:rPr lang="ja-JP" altLang="en-US" dirty="0" smtClean="0"/>
              <a:t>日付の月数差</a:t>
            </a:r>
            <a:r>
              <a:rPr lang="ja-JP" altLang="en-US" dirty="0"/>
              <a:t>を算出します。</a:t>
            </a:r>
            <a:r>
              <a:rPr lang="ja-JP" altLang="en-US" dirty="0" smtClean="0"/>
              <a:t>単純な数値演算とは異なり、月数も考慮されます。</a:t>
            </a:r>
            <a:endParaRPr lang="en-US" altLang="ja-JP" dirty="0" smtClean="0"/>
          </a:p>
          <a:p>
            <a:endParaRPr kumimoji="1" lang="en-US" altLang="ja-JP" dirty="0"/>
          </a:p>
          <a:p>
            <a:pPr marL="609585" lvl="1" indent="0">
              <a:buNone/>
            </a:pPr>
            <a:r>
              <a:rPr lang="en-US" altLang="ja-JP" dirty="0"/>
              <a:t>YM( </a:t>
            </a:r>
            <a:r>
              <a:rPr lang="ja-JP" altLang="en-US" dirty="0"/>
              <a:t>日付</a:t>
            </a:r>
            <a:r>
              <a:rPr lang="en-US" altLang="ja-JP" dirty="0" smtClean="0"/>
              <a:t>1, </a:t>
            </a:r>
            <a:r>
              <a:rPr lang="ja-JP" altLang="en-US" dirty="0"/>
              <a:t>日付</a:t>
            </a:r>
            <a:r>
              <a:rPr lang="en-US" altLang="ja-JP" dirty="0" smtClean="0"/>
              <a:t>2,</a:t>
            </a:r>
            <a:r>
              <a:rPr lang="ja-JP" altLang="en-US" dirty="0" smtClean="0"/>
              <a:t> </a:t>
            </a:r>
            <a:r>
              <a:rPr lang="en-US" altLang="ja-JP" dirty="0" smtClean="0"/>
              <a:t>'</a:t>
            </a:r>
            <a:r>
              <a:rPr lang="ja-JP" altLang="en-US" dirty="0" smtClean="0"/>
              <a:t>フォーマット</a:t>
            </a:r>
            <a:r>
              <a:rPr lang="en-US" altLang="ja-JP" dirty="0" smtClean="0"/>
              <a:t>'</a:t>
            </a:r>
            <a:r>
              <a:rPr lang="ja-JP" altLang="en-US" dirty="0" smtClean="0"/>
              <a:t> </a:t>
            </a:r>
            <a:r>
              <a:rPr lang="en-US" altLang="ja-JP" dirty="0" smtClean="0"/>
              <a:t>);</a:t>
            </a:r>
            <a:endParaRPr lang="en-US" altLang="ja-JP" dirty="0"/>
          </a:p>
          <a:p>
            <a:pPr lvl="1"/>
            <a:endParaRPr lang="en-US" altLang="ja-JP" dirty="0"/>
          </a:p>
          <a:p>
            <a:pPr lvl="1"/>
            <a:r>
              <a:rPr lang="ja-JP" altLang="en-US" dirty="0"/>
              <a:t>日付</a:t>
            </a:r>
            <a:r>
              <a:rPr lang="en-US" altLang="ja-JP" dirty="0" smtClean="0"/>
              <a:t>1	</a:t>
            </a:r>
            <a:r>
              <a:rPr lang="ja-JP" altLang="en-US" dirty="0" smtClean="0"/>
              <a:t>：</a:t>
            </a:r>
            <a:r>
              <a:rPr lang="ja-JP" altLang="en-US" dirty="0"/>
              <a:t>差を計算する</a:t>
            </a:r>
            <a:r>
              <a:rPr lang="ja-JP" altLang="en-US" dirty="0" smtClean="0">
                <a:solidFill>
                  <a:schemeClr val="tx1"/>
                </a:solidFill>
              </a:rPr>
              <a:t>開始</a:t>
            </a:r>
            <a:r>
              <a:rPr lang="ja-JP" altLang="en-US" dirty="0"/>
              <a:t>年月</a:t>
            </a:r>
            <a:r>
              <a:rPr lang="ja-JP" altLang="en-US" dirty="0" smtClean="0">
                <a:solidFill>
                  <a:schemeClr val="tx1"/>
                </a:solidFill>
              </a:rPr>
              <a:t>（</a:t>
            </a:r>
            <a:r>
              <a:rPr lang="ja-JP" altLang="en-US" dirty="0">
                <a:solidFill>
                  <a:schemeClr val="tx1"/>
                </a:solidFill>
              </a:rPr>
              <a:t>数値タイプ</a:t>
            </a:r>
            <a:r>
              <a:rPr lang="ja-JP" altLang="en-US" dirty="0" smtClean="0">
                <a:solidFill>
                  <a:schemeClr val="tx1"/>
                </a:solidFill>
              </a:rPr>
              <a:t>）</a:t>
            </a:r>
            <a:r>
              <a:rPr lang="ja-JP" altLang="en-US" dirty="0"/>
              <a:t>として、変数や項目</a:t>
            </a:r>
            <a:r>
              <a:rPr lang="ja-JP" altLang="en-US" dirty="0" smtClean="0"/>
              <a:t>を</a:t>
            </a:r>
            <a:r>
              <a:rPr lang="ja-JP" altLang="en-US" dirty="0"/>
              <a:t>指定します。</a:t>
            </a:r>
          </a:p>
          <a:p>
            <a:pPr lvl="1"/>
            <a:r>
              <a:rPr lang="ja-JP" altLang="en-US" dirty="0"/>
              <a:t>日付</a:t>
            </a:r>
            <a:r>
              <a:rPr lang="en-US" altLang="ja-JP" dirty="0" smtClean="0"/>
              <a:t>2	</a:t>
            </a:r>
            <a:r>
              <a:rPr lang="ja-JP" altLang="en-US" dirty="0" smtClean="0"/>
              <a:t>：</a:t>
            </a:r>
            <a:r>
              <a:rPr lang="ja-JP" altLang="en-US" dirty="0"/>
              <a:t>差を計算する</a:t>
            </a:r>
            <a:r>
              <a:rPr lang="ja-JP" altLang="en-US" dirty="0" smtClean="0"/>
              <a:t>終了年月</a:t>
            </a:r>
            <a:r>
              <a:rPr lang="ja-JP" altLang="en-US" dirty="0">
                <a:solidFill>
                  <a:schemeClr val="tx1"/>
                </a:solidFill>
              </a:rPr>
              <a:t>（数値タイプ</a:t>
            </a:r>
            <a:r>
              <a:rPr lang="ja-JP" altLang="en-US" dirty="0" smtClean="0">
                <a:solidFill>
                  <a:schemeClr val="tx1"/>
                </a:solidFill>
              </a:rPr>
              <a:t>）</a:t>
            </a:r>
            <a:r>
              <a:rPr lang="ja-JP" altLang="en-US" dirty="0"/>
              <a:t>として、変数や項目</a:t>
            </a:r>
            <a:r>
              <a:rPr lang="ja-JP" altLang="en-US" dirty="0" smtClean="0"/>
              <a:t>を</a:t>
            </a:r>
            <a:r>
              <a:rPr lang="ja-JP" altLang="en-US" dirty="0"/>
              <a:t>指定します。</a:t>
            </a:r>
          </a:p>
          <a:p>
            <a:pPr lvl="1"/>
            <a:r>
              <a:rPr lang="ja-JP" altLang="en-US" dirty="0" smtClean="0"/>
              <a:t>フォーマット</a:t>
            </a:r>
            <a:r>
              <a:rPr lang="en-US" altLang="ja-JP" dirty="0" smtClean="0"/>
              <a:t>	</a:t>
            </a:r>
            <a:r>
              <a:rPr lang="ja-JP" altLang="en-US" dirty="0" smtClean="0"/>
              <a:t>：出力する日付の</a:t>
            </a:r>
            <a:r>
              <a:rPr lang="ja-JP" altLang="en-US" dirty="0"/>
              <a:t>フォーマットです。</a:t>
            </a:r>
            <a:endParaRPr lang="en-US" altLang="ja-JP" dirty="0"/>
          </a:p>
          <a:p>
            <a:pPr marL="609585" lvl="1" indent="0">
              <a:buNone/>
            </a:pPr>
            <a:endParaRPr lang="en-US" altLang="ja-JP" dirty="0" smtClean="0"/>
          </a:p>
          <a:p>
            <a:pPr marL="609585" lvl="1" indent="0">
              <a:buNone/>
            </a:pPr>
            <a:endParaRPr lang="en-US" altLang="ja-JP" dirty="0" smtClean="0">
              <a:latin typeface="Meiryo UI" panose="020B0604030504040204" pitchFamily="50" charset="-128"/>
              <a:ea typeface="Meiryo UI" panose="020B0604030504040204" pitchFamily="50" charset="-128"/>
            </a:endParaRPr>
          </a:p>
          <a:p>
            <a:pPr marL="609585" lvl="1" indent="0">
              <a:buNone/>
            </a:pPr>
            <a:r>
              <a:rPr lang="ja-JP" altLang="en-US" dirty="0" smtClean="0">
                <a:latin typeface="Meiryo UI" panose="020B0604030504040204" pitchFamily="50" charset="-128"/>
                <a:ea typeface="Meiryo UI" panose="020B0604030504040204" pitchFamily="50" charset="-128"/>
              </a:rPr>
              <a:t>例</a:t>
            </a:r>
            <a:r>
              <a:rPr lang="ja-JP" altLang="en-US" dirty="0">
                <a:latin typeface="Meiryo UI" panose="020B0604030504040204" pitchFamily="50" charset="-128"/>
                <a:ea typeface="Meiryo UI" panose="020B0604030504040204" pitchFamily="50" charset="-128"/>
              </a:rPr>
              <a:t>）現在日付</a:t>
            </a:r>
            <a:endParaRPr lang="en-US" altLang="ja-JP" dirty="0">
              <a:latin typeface="Meiryo UI" panose="020B0604030504040204" pitchFamily="50" charset="-128"/>
              <a:ea typeface="Meiryo UI" panose="020B0604030504040204" pitchFamily="50" charset="-128"/>
            </a:endParaRPr>
          </a:p>
          <a:p>
            <a:pPr marL="609585" lvl="1" indent="0">
              <a:buNone/>
            </a:pPr>
            <a:endParaRPr lang="en-US" altLang="ja-JP" dirty="0"/>
          </a:p>
          <a:p>
            <a:pPr marL="609585" lvl="1" indent="0">
              <a:buNone/>
            </a:pPr>
            <a:r>
              <a:rPr lang="en-US" altLang="ja-JP" dirty="0"/>
              <a:t>-SET &amp;DATE1</a:t>
            </a:r>
            <a:r>
              <a:rPr lang="ja-JP" altLang="en-US" dirty="0"/>
              <a:t> </a:t>
            </a:r>
            <a:r>
              <a:rPr lang="en-US" altLang="ja-JP" dirty="0"/>
              <a:t>= YM(&amp;YYM1, &amp;YYM2, 'I2');</a:t>
            </a:r>
          </a:p>
          <a:p>
            <a:pPr marL="609585" lvl="1" indent="0">
              <a:buNone/>
            </a:pPr>
            <a:endParaRPr lang="en-US" altLang="ja-JP" dirty="0"/>
          </a:p>
          <a:p>
            <a:pPr marL="609585" lvl="1" indent="0">
              <a:buNone/>
            </a:pPr>
            <a:r>
              <a:rPr lang="en-US" altLang="ja-JP" dirty="0">
                <a:solidFill>
                  <a:schemeClr val="accent5"/>
                </a:solidFill>
              </a:rPr>
              <a:t>※ &amp;YYM1</a:t>
            </a:r>
            <a:r>
              <a:rPr lang="ja-JP" altLang="en-US" dirty="0">
                <a:solidFill>
                  <a:schemeClr val="accent5"/>
                </a:solidFill>
              </a:rPr>
              <a:t>が「</a:t>
            </a:r>
            <a:r>
              <a:rPr lang="en-US" altLang="ja-JP" dirty="0">
                <a:solidFill>
                  <a:schemeClr val="accent5"/>
                </a:solidFill>
              </a:rPr>
              <a:t>202004</a:t>
            </a:r>
            <a:r>
              <a:rPr lang="ja-JP" altLang="en-US" dirty="0">
                <a:solidFill>
                  <a:schemeClr val="accent5"/>
                </a:solidFill>
              </a:rPr>
              <a:t>」、</a:t>
            </a:r>
            <a:r>
              <a:rPr lang="en-US" altLang="ja-JP" dirty="0">
                <a:solidFill>
                  <a:schemeClr val="accent5"/>
                </a:solidFill>
              </a:rPr>
              <a:t>&amp;YYM2</a:t>
            </a:r>
            <a:r>
              <a:rPr lang="ja-JP" altLang="en-US" dirty="0">
                <a:solidFill>
                  <a:schemeClr val="accent5"/>
                </a:solidFill>
              </a:rPr>
              <a:t>が「</a:t>
            </a:r>
            <a:r>
              <a:rPr lang="en-US" altLang="ja-JP" dirty="0">
                <a:solidFill>
                  <a:schemeClr val="accent5"/>
                </a:solidFill>
              </a:rPr>
              <a:t>202012</a:t>
            </a:r>
            <a:r>
              <a:rPr lang="ja-JP" altLang="en-US" dirty="0">
                <a:solidFill>
                  <a:schemeClr val="accent5"/>
                </a:solidFill>
              </a:rPr>
              <a:t>」の場合、</a:t>
            </a:r>
            <a:r>
              <a:rPr lang="en-US" altLang="ja-JP" dirty="0">
                <a:solidFill>
                  <a:schemeClr val="accent5"/>
                </a:solidFill>
              </a:rPr>
              <a:t>&amp;DATE1</a:t>
            </a:r>
            <a:r>
              <a:rPr lang="ja-JP" altLang="en-US" dirty="0">
                <a:solidFill>
                  <a:schemeClr val="accent5"/>
                </a:solidFill>
              </a:rPr>
              <a:t>は「</a:t>
            </a:r>
            <a:r>
              <a:rPr lang="en-US" altLang="ja-JP" dirty="0">
                <a:solidFill>
                  <a:schemeClr val="accent5"/>
                </a:solidFill>
              </a:rPr>
              <a:t>8</a:t>
            </a:r>
            <a:r>
              <a:rPr lang="ja-JP" altLang="en-US" dirty="0">
                <a:solidFill>
                  <a:schemeClr val="accent5"/>
                </a:solidFill>
              </a:rPr>
              <a:t>」です。</a:t>
            </a:r>
            <a:endParaRPr lang="en-US" altLang="ja-JP" dirty="0">
              <a:solidFill>
                <a:schemeClr val="accent5"/>
              </a:solidFill>
            </a:endParaRPr>
          </a:p>
          <a:p>
            <a:pPr marL="609585" lvl="1" indent="0">
              <a:buNone/>
            </a:pPr>
            <a:endParaRPr lang="en-US" altLang="ja-JP" dirty="0"/>
          </a:p>
        </p:txBody>
      </p:sp>
      <p:sp>
        <p:nvSpPr>
          <p:cNvPr id="8" name="正方形/長方形 7"/>
          <p:cNvSpPr/>
          <p:nvPr/>
        </p:nvSpPr>
        <p:spPr>
          <a:xfrm>
            <a:off x="1199456" y="4149080"/>
            <a:ext cx="10225136" cy="2064232"/>
          </a:xfrm>
          <a:prstGeom prst="rect">
            <a:avLst/>
          </a:prstGeom>
          <a:noFill/>
          <a:ln/>
        </p:spPr>
        <p:style>
          <a:lnRef idx="2">
            <a:schemeClr val="accent5"/>
          </a:lnRef>
          <a:fillRef idx="1">
            <a:schemeClr val="lt1"/>
          </a:fillRef>
          <a:effectRef idx="0">
            <a:schemeClr val="accent5"/>
          </a:effectRef>
          <a:fontRef idx="minor">
            <a:schemeClr val="dk1"/>
          </a:fontRef>
        </p:style>
        <p:txBody>
          <a:bodyPr tIns="72000" rtlCol="0" anchor="ctr"/>
          <a:lstStyle/>
          <a:p>
            <a:pPr algn="ctr"/>
            <a:endParaRPr kumimoji="1" lang="ja-JP" altLang="en-US" sz="1000">
              <a:solidFill>
                <a:schemeClr val="tx1">
                  <a:lumMod val="75000"/>
                  <a:lumOff val="2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ctrTitle"/>
          </p:nvPr>
        </p:nvSpPr>
        <p:spPr/>
        <p:txBody>
          <a:bodyPr/>
          <a:lstStyle/>
          <a:p>
            <a:r>
              <a:rPr lang="ja-JP" altLang="en-US" dirty="0" smtClean="0"/>
              <a:t>休日、営業日について</a:t>
            </a:r>
            <a:endParaRPr lang="ja-JP" altLang="en-US" dirty="0"/>
          </a:p>
        </p:txBody>
      </p:sp>
      <p:sp>
        <p:nvSpPr>
          <p:cNvPr id="4" name="サブタイトル 3"/>
          <p:cNvSpPr>
            <a:spLocks noGrp="1"/>
          </p:cNvSpPr>
          <p:nvPr>
            <p:ph type="subTitle" idx="1"/>
          </p:nvPr>
        </p:nvSpPr>
        <p:spPr/>
        <p:txBody>
          <a:bodyPr/>
          <a:lstStyle/>
          <a:p>
            <a:endParaRPr kumimoji="1" lang="ja-JP" altLang="en-US"/>
          </a:p>
        </p:txBody>
      </p:sp>
    </p:spTree>
    <p:extLst>
      <p:ext uri="{BB962C8B-B14F-4D97-AF65-F5344CB8AC3E}">
        <p14:creationId xmlns:p14="http://schemas.microsoft.com/office/powerpoint/2010/main" val="291862241"/>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ctrTitle"/>
          </p:nvPr>
        </p:nvSpPr>
        <p:spPr/>
        <p:txBody>
          <a:bodyPr/>
          <a:lstStyle/>
          <a:p>
            <a:r>
              <a:rPr kumimoji="1" lang="ja-JP" altLang="en-US" dirty="0" smtClean="0"/>
              <a:t>はじめに</a:t>
            </a:r>
            <a:endParaRPr kumimoji="1" lang="ja-JP" altLang="en-US" dirty="0"/>
          </a:p>
        </p:txBody>
      </p:sp>
      <p:sp>
        <p:nvSpPr>
          <p:cNvPr id="3" name="サブタイトル 2"/>
          <p:cNvSpPr>
            <a:spLocks noGrp="1"/>
          </p:cNvSpPr>
          <p:nvPr>
            <p:ph type="subTitle" idx="1"/>
          </p:nvPr>
        </p:nvSpPr>
        <p:spPr/>
        <p:txBody>
          <a:bodyPr/>
          <a:lstStyle/>
          <a:p>
            <a:endParaRPr kumimoji="1" lang="ja-JP" altLang="en-US"/>
          </a:p>
        </p:txBody>
      </p:sp>
    </p:spTree>
    <p:extLst>
      <p:ext uri="{BB962C8B-B14F-4D97-AF65-F5344CB8AC3E}">
        <p14:creationId xmlns:p14="http://schemas.microsoft.com/office/powerpoint/2010/main" val="176973240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祝祭日・休業日の設定</a:t>
            </a:r>
            <a:endParaRPr lang="ja-JP" altLang="en-US" dirty="0"/>
          </a:p>
        </p:txBody>
      </p:sp>
      <p:sp>
        <p:nvSpPr>
          <p:cNvPr id="3" name="コンテンツ プレースホルダ 2"/>
          <p:cNvSpPr>
            <a:spLocks noGrp="1"/>
          </p:cNvSpPr>
          <p:nvPr>
            <p:ph idx="1"/>
          </p:nvPr>
        </p:nvSpPr>
        <p:spPr/>
        <p:txBody>
          <a:bodyPr/>
          <a:lstStyle/>
          <a:p>
            <a:r>
              <a:rPr lang="en-US" altLang="ja-JP" dirty="0" smtClean="0"/>
              <a:t>WebFOCUS</a:t>
            </a:r>
            <a:r>
              <a:rPr lang="ja-JP" altLang="en-US" dirty="0" smtClean="0"/>
              <a:t>では、休日は「土曜日」と「日曜日」に設定されており、日本独自の</a:t>
            </a:r>
            <a:r>
              <a:rPr lang="en-US" altLang="ja-JP" dirty="0" smtClean="0"/>
              <a:t/>
            </a:r>
            <a:br>
              <a:rPr lang="en-US" altLang="ja-JP" dirty="0" smtClean="0"/>
            </a:br>
            <a:r>
              <a:rPr lang="ja-JP" altLang="en-US" dirty="0" smtClean="0"/>
              <a:t>祝祭日や会社固有の休業日などは考慮されていません。</a:t>
            </a:r>
            <a:endParaRPr lang="en-US" altLang="ja-JP" dirty="0" smtClean="0"/>
          </a:p>
          <a:p>
            <a:r>
              <a:rPr lang="ja-JP" altLang="en-US" dirty="0" smtClean="0"/>
              <a:t>土日以外に休日を設定する場合、別途</a:t>
            </a:r>
            <a:r>
              <a:rPr lang="ja-JP" altLang="en-US" dirty="0"/>
              <a:t>休日</a:t>
            </a:r>
            <a:r>
              <a:rPr lang="ja-JP" altLang="en-US" dirty="0" smtClean="0"/>
              <a:t>ファイルを設定します。</a:t>
            </a:r>
            <a:endParaRPr lang="en-US" altLang="ja-JP" dirty="0"/>
          </a:p>
          <a:p>
            <a:endParaRPr lang="en-US" altLang="ja-JP" dirty="0"/>
          </a:p>
          <a:p>
            <a:pPr marL="609585" lvl="1" indent="0">
              <a:buNone/>
            </a:pPr>
            <a:r>
              <a:rPr lang="ja-JP" altLang="en-US" dirty="0" smtClean="0"/>
              <a:t>①以下のディレクトリに休日ファイル（</a:t>
            </a:r>
            <a:r>
              <a:rPr lang="en-US" altLang="ja-JP" dirty="0"/>
              <a:t> </a:t>
            </a:r>
            <a:r>
              <a:rPr lang="en-US" altLang="ja-JP" dirty="0" err="1"/>
              <a:t>HDAYxxxx</a:t>
            </a:r>
            <a:r>
              <a:rPr lang="en-US" altLang="ja-JP" dirty="0"/>
              <a:t> .ERR </a:t>
            </a:r>
            <a:r>
              <a:rPr lang="ja-JP" altLang="en-US" dirty="0" smtClean="0"/>
              <a:t>）を</a:t>
            </a:r>
            <a:r>
              <a:rPr lang="ja-JP" altLang="en-US" dirty="0"/>
              <a:t>作成します</a:t>
            </a:r>
            <a:r>
              <a:rPr lang="ja-JP" altLang="en-US" dirty="0" smtClean="0"/>
              <a:t>。</a:t>
            </a:r>
            <a:endParaRPr lang="en-US" altLang="ja-JP" dirty="0" smtClean="0"/>
          </a:p>
          <a:p>
            <a:pPr marL="1142972" lvl="2" indent="0">
              <a:spcBef>
                <a:spcPts val="1200"/>
              </a:spcBef>
              <a:buNone/>
            </a:pPr>
            <a:r>
              <a:rPr lang="en-US" altLang="ja-JP" dirty="0" smtClean="0"/>
              <a:t>drive:\ibi\srv82\</a:t>
            </a:r>
            <a:r>
              <a:rPr lang="en-US" altLang="ja-JP" dirty="0" err="1" smtClean="0"/>
              <a:t>wfs</a:t>
            </a:r>
            <a:r>
              <a:rPr lang="en-US" altLang="ja-JP" dirty="0" smtClean="0"/>
              <a:t>\</a:t>
            </a:r>
            <a:r>
              <a:rPr lang="en-US" altLang="ja-JP" dirty="0" err="1" smtClean="0"/>
              <a:t>etc</a:t>
            </a:r>
            <a:r>
              <a:rPr lang="en-US" altLang="ja-JP" dirty="0" smtClean="0"/>
              <a:t>\</a:t>
            </a:r>
            <a:r>
              <a:rPr lang="en-US" altLang="ja-JP" dirty="0" err="1" smtClean="0"/>
              <a:t>HDAYxxxx.ERR</a:t>
            </a:r>
            <a:endParaRPr lang="en-US" altLang="ja-JP" dirty="0" smtClean="0"/>
          </a:p>
          <a:p>
            <a:pPr marL="1142972" lvl="2" indent="0">
              <a:spcBef>
                <a:spcPts val="1200"/>
              </a:spcBef>
              <a:buNone/>
            </a:pPr>
            <a:r>
              <a:rPr lang="ja-JP" altLang="en-US" dirty="0" smtClean="0"/>
              <a:t>例）</a:t>
            </a:r>
            <a:r>
              <a:rPr lang="en-US" altLang="ja-JP" dirty="0" smtClean="0"/>
              <a:t>HDAYLIST.ERR</a:t>
            </a:r>
            <a:br>
              <a:rPr lang="en-US" altLang="ja-JP" dirty="0" smtClean="0"/>
            </a:br>
            <a:r>
              <a:rPr lang="en-US" altLang="ja-JP" dirty="0" smtClean="0">
                <a:solidFill>
                  <a:schemeClr val="accent5"/>
                </a:solidFill>
              </a:rPr>
              <a:t>※</a:t>
            </a:r>
            <a:r>
              <a:rPr lang="ja-JP" altLang="en-US" dirty="0">
                <a:solidFill>
                  <a:schemeClr val="accent5"/>
                </a:solidFill>
              </a:rPr>
              <a:t>ファイル名</a:t>
            </a:r>
            <a:r>
              <a:rPr lang="ja-JP" altLang="en-US" dirty="0" smtClean="0">
                <a:solidFill>
                  <a:schemeClr val="accent5"/>
                </a:solidFill>
              </a:rPr>
              <a:t>の「</a:t>
            </a:r>
            <a:r>
              <a:rPr lang="en-US" altLang="ja-JP" dirty="0" err="1" smtClean="0">
                <a:solidFill>
                  <a:schemeClr val="accent5"/>
                </a:solidFill>
              </a:rPr>
              <a:t>xxxx</a:t>
            </a:r>
            <a:r>
              <a:rPr lang="ja-JP" altLang="en-US" dirty="0" smtClean="0">
                <a:solidFill>
                  <a:schemeClr val="accent5"/>
                </a:solidFill>
              </a:rPr>
              <a:t>」</a:t>
            </a:r>
            <a:r>
              <a:rPr lang="en-US" altLang="ja-JP" dirty="0" smtClean="0">
                <a:solidFill>
                  <a:schemeClr val="accent5"/>
                </a:solidFill>
              </a:rPr>
              <a:t> </a:t>
            </a:r>
            <a:r>
              <a:rPr lang="ja-JP" altLang="en-US" dirty="0" smtClean="0">
                <a:solidFill>
                  <a:schemeClr val="accent5"/>
                </a:solidFill>
              </a:rPr>
              <a:t>には、任意</a:t>
            </a:r>
            <a:r>
              <a:rPr lang="ja-JP" altLang="en-US" dirty="0">
                <a:solidFill>
                  <a:schemeClr val="accent5"/>
                </a:solidFill>
              </a:rPr>
              <a:t>の文字列</a:t>
            </a:r>
            <a:r>
              <a:rPr lang="ja-JP" altLang="en-US" dirty="0" smtClean="0">
                <a:solidFill>
                  <a:schemeClr val="accent5"/>
                </a:solidFill>
              </a:rPr>
              <a:t>を</a:t>
            </a:r>
            <a:r>
              <a:rPr lang="en-US" altLang="ja-JP" dirty="0" smtClean="0">
                <a:solidFill>
                  <a:schemeClr val="accent5"/>
                </a:solidFill>
              </a:rPr>
              <a:t>2</a:t>
            </a:r>
            <a:r>
              <a:rPr lang="ja-JP" altLang="en-US" dirty="0">
                <a:solidFill>
                  <a:schemeClr val="accent5"/>
                </a:solidFill>
              </a:rPr>
              <a:t>～</a:t>
            </a:r>
            <a:r>
              <a:rPr lang="en-US" altLang="ja-JP" dirty="0">
                <a:solidFill>
                  <a:schemeClr val="accent5"/>
                </a:solidFill>
              </a:rPr>
              <a:t>4</a:t>
            </a:r>
            <a:r>
              <a:rPr lang="ja-JP" altLang="en-US" dirty="0">
                <a:solidFill>
                  <a:schemeClr val="accent5"/>
                </a:solidFill>
              </a:rPr>
              <a:t>バイトで</a:t>
            </a:r>
            <a:r>
              <a:rPr lang="ja-JP" altLang="en-US" dirty="0" smtClean="0">
                <a:solidFill>
                  <a:schemeClr val="accent5"/>
                </a:solidFill>
              </a:rPr>
              <a:t>指定します。</a:t>
            </a:r>
            <a:r>
              <a:rPr lang="en-US" altLang="ja-JP" dirty="0" smtClean="0">
                <a:solidFill>
                  <a:schemeClr val="accent5"/>
                </a:solidFill>
              </a:rPr>
              <a:t/>
            </a:r>
            <a:br>
              <a:rPr lang="en-US" altLang="ja-JP" dirty="0" smtClean="0">
                <a:solidFill>
                  <a:schemeClr val="accent5"/>
                </a:solidFill>
              </a:rPr>
            </a:br>
            <a:r>
              <a:rPr lang="en-US" altLang="ja-JP" dirty="0" smtClean="0">
                <a:solidFill>
                  <a:schemeClr val="accent5"/>
                </a:solidFill>
              </a:rPr>
              <a:t>※</a:t>
            </a:r>
            <a:r>
              <a:rPr lang="ja-JP" altLang="en-US" dirty="0" smtClean="0">
                <a:solidFill>
                  <a:schemeClr val="accent5"/>
                </a:solidFill>
              </a:rPr>
              <a:t>後述</a:t>
            </a:r>
            <a:r>
              <a:rPr lang="ja-JP" altLang="en-US" dirty="0">
                <a:solidFill>
                  <a:schemeClr val="accent5"/>
                </a:solidFill>
              </a:rPr>
              <a:t>の</a:t>
            </a:r>
            <a:r>
              <a:rPr lang="en-US" altLang="ja-JP" dirty="0" smtClean="0">
                <a:solidFill>
                  <a:schemeClr val="accent5"/>
                </a:solidFill>
              </a:rPr>
              <a:t>『</a:t>
            </a:r>
            <a:r>
              <a:rPr lang="ja-JP" altLang="en-US" dirty="0">
                <a:solidFill>
                  <a:schemeClr val="accent5"/>
                </a:solidFill>
              </a:rPr>
              <a:t>休日</a:t>
            </a:r>
            <a:r>
              <a:rPr lang="ja-JP" altLang="en-US" dirty="0" smtClean="0">
                <a:solidFill>
                  <a:schemeClr val="accent5"/>
                </a:solidFill>
              </a:rPr>
              <a:t>ファイル</a:t>
            </a:r>
            <a:r>
              <a:rPr lang="ja-JP" altLang="en-US" dirty="0">
                <a:solidFill>
                  <a:schemeClr val="accent5"/>
                </a:solidFill>
              </a:rPr>
              <a:t>作成時の注意点</a:t>
            </a:r>
            <a:r>
              <a:rPr lang="en-US" altLang="ja-JP" dirty="0" smtClean="0">
                <a:solidFill>
                  <a:schemeClr val="accent5"/>
                </a:solidFill>
              </a:rPr>
              <a:t>』</a:t>
            </a:r>
            <a:r>
              <a:rPr lang="ja-JP" altLang="en-US" dirty="0" smtClean="0">
                <a:solidFill>
                  <a:schemeClr val="accent5"/>
                </a:solidFill>
              </a:rPr>
              <a:t>もあわせてご確認ください</a:t>
            </a:r>
            <a:r>
              <a:rPr lang="ja-JP" altLang="en-US" dirty="0">
                <a:solidFill>
                  <a:schemeClr val="accent5"/>
                </a:solidFill>
              </a:rPr>
              <a:t>。</a:t>
            </a:r>
          </a:p>
          <a:p>
            <a:pPr lvl="1"/>
            <a:endParaRPr lang="en-US" altLang="ja-JP" dirty="0"/>
          </a:p>
          <a:p>
            <a:pPr marL="609585" lvl="1" indent="0">
              <a:buNone/>
            </a:pPr>
            <a:r>
              <a:rPr lang="ja-JP" altLang="en-US" dirty="0" smtClean="0"/>
              <a:t>②以下のファイルを</a:t>
            </a:r>
            <a:r>
              <a:rPr lang="ja-JP" altLang="en-US" dirty="0"/>
              <a:t>テキストエディタで開き</a:t>
            </a:r>
            <a:r>
              <a:rPr lang="ja-JP" altLang="en-US" dirty="0" smtClean="0"/>
              <a:t>、「</a:t>
            </a:r>
            <a:r>
              <a:rPr lang="en-US" altLang="ja-JP" dirty="0"/>
              <a:t>SET HDAY = </a:t>
            </a:r>
            <a:r>
              <a:rPr lang="en-US" altLang="ja-JP" dirty="0" err="1"/>
              <a:t>xxxx</a:t>
            </a:r>
            <a:r>
              <a:rPr lang="ja-JP" altLang="en-US" dirty="0"/>
              <a:t>」を追記します。 </a:t>
            </a:r>
            <a:endParaRPr lang="en-US" altLang="ja-JP" dirty="0"/>
          </a:p>
          <a:p>
            <a:pPr marL="1142972" lvl="2" indent="0">
              <a:spcBef>
                <a:spcPts val="1200"/>
              </a:spcBef>
              <a:buNone/>
            </a:pPr>
            <a:r>
              <a:rPr lang="en-US" altLang="ja-JP" dirty="0" smtClean="0"/>
              <a:t>drive:\</a:t>
            </a:r>
            <a:r>
              <a:rPr lang="en-US" altLang="ja-JP" dirty="0"/>
              <a:t>ibi\srv82\</a:t>
            </a:r>
            <a:r>
              <a:rPr lang="en-US" altLang="ja-JP" dirty="0" err="1"/>
              <a:t>wfs</a:t>
            </a:r>
            <a:r>
              <a:rPr lang="en-US" altLang="ja-JP" dirty="0"/>
              <a:t>\</a:t>
            </a:r>
            <a:r>
              <a:rPr lang="en-US" altLang="ja-JP" dirty="0" err="1"/>
              <a:t>etc</a:t>
            </a:r>
            <a:r>
              <a:rPr lang="en-US" altLang="ja-JP" dirty="0"/>
              <a:t>\</a:t>
            </a:r>
            <a:r>
              <a:rPr lang="en-US" altLang="ja-JP" dirty="0" err="1"/>
              <a:t>edasprof.prf</a:t>
            </a:r>
            <a:endParaRPr lang="en-US" altLang="ja-JP" dirty="0" smtClean="0"/>
          </a:p>
          <a:p>
            <a:pPr marL="1142972" lvl="2" indent="0">
              <a:spcBef>
                <a:spcPts val="1200"/>
              </a:spcBef>
              <a:buNone/>
            </a:pPr>
            <a:r>
              <a:rPr lang="ja-JP" altLang="en-US" dirty="0" smtClean="0"/>
              <a:t>例）</a:t>
            </a:r>
            <a:r>
              <a:rPr lang="en-US" altLang="ja-JP" dirty="0" smtClean="0"/>
              <a:t>SET </a:t>
            </a:r>
            <a:r>
              <a:rPr lang="en-US" altLang="ja-JP" dirty="0"/>
              <a:t>HDAY = </a:t>
            </a:r>
            <a:r>
              <a:rPr lang="en-US" altLang="ja-JP" dirty="0" smtClean="0"/>
              <a:t>LIST</a:t>
            </a:r>
            <a:br>
              <a:rPr lang="en-US" altLang="ja-JP" dirty="0" smtClean="0"/>
            </a:br>
            <a:r>
              <a:rPr lang="en-US" altLang="ja-JP" dirty="0" smtClean="0">
                <a:solidFill>
                  <a:schemeClr val="accent5"/>
                </a:solidFill>
              </a:rPr>
              <a:t>※</a:t>
            </a:r>
            <a:r>
              <a:rPr lang="ja-JP" altLang="en-US" dirty="0">
                <a:solidFill>
                  <a:schemeClr val="accent5"/>
                </a:solidFill>
              </a:rPr>
              <a:t>値の「</a:t>
            </a:r>
            <a:r>
              <a:rPr lang="en-US" altLang="ja-JP" dirty="0" err="1">
                <a:solidFill>
                  <a:schemeClr val="accent5"/>
                </a:solidFill>
              </a:rPr>
              <a:t>xxxx</a:t>
            </a:r>
            <a:r>
              <a:rPr lang="ja-JP" altLang="en-US" dirty="0">
                <a:solidFill>
                  <a:schemeClr val="accent5"/>
                </a:solidFill>
              </a:rPr>
              <a:t>」には</a:t>
            </a:r>
            <a:r>
              <a:rPr lang="ja-JP" altLang="en-US" dirty="0" smtClean="0">
                <a:solidFill>
                  <a:schemeClr val="accent5"/>
                </a:solidFill>
              </a:rPr>
              <a:t>、休日ファイル名</a:t>
            </a:r>
            <a:r>
              <a:rPr lang="ja-JP" altLang="en-US" dirty="0">
                <a:solidFill>
                  <a:schemeClr val="accent5"/>
                </a:solidFill>
              </a:rPr>
              <a:t>の「</a:t>
            </a:r>
            <a:r>
              <a:rPr lang="en-US" altLang="ja-JP" dirty="0">
                <a:solidFill>
                  <a:schemeClr val="accent5"/>
                </a:solidFill>
              </a:rPr>
              <a:t>HDAY</a:t>
            </a:r>
            <a:r>
              <a:rPr lang="ja-JP" altLang="en-US" dirty="0">
                <a:solidFill>
                  <a:schemeClr val="accent5"/>
                </a:solidFill>
              </a:rPr>
              <a:t>」の後の部分を指定します</a:t>
            </a:r>
            <a:r>
              <a:rPr lang="ja-JP" altLang="en-US" dirty="0" smtClean="0">
                <a:solidFill>
                  <a:schemeClr val="accent5"/>
                </a:solidFill>
              </a:rPr>
              <a:t>。</a:t>
            </a:r>
            <a:r>
              <a:rPr lang="en-US" altLang="ja-JP" dirty="0" smtClean="0">
                <a:solidFill>
                  <a:schemeClr val="accent5"/>
                </a:solidFill>
              </a:rPr>
              <a:t/>
            </a:r>
            <a:br>
              <a:rPr lang="en-US" altLang="ja-JP" dirty="0" smtClean="0">
                <a:solidFill>
                  <a:schemeClr val="accent5"/>
                </a:solidFill>
              </a:rPr>
            </a:br>
            <a:r>
              <a:rPr lang="en-US" altLang="ja-JP" dirty="0">
                <a:solidFill>
                  <a:schemeClr val="accent5"/>
                </a:solidFill>
              </a:rPr>
              <a:t>※</a:t>
            </a:r>
            <a:r>
              <a:rPr lang="ja-JP" altLang="en-US" dirty="0">
                <a:solidFill>
                  <a:schemeClr val="accent5"/>
                </a:solidFill>
              </a:rPr>
              <a:t>後述の</a:t>
            </a:r>
            <a:r>
              <a:rPr lang="en-US" altLang="ja-JP" dirty="0" smtClean="0">
                <a:solidFill>
                  <a:schemeClr val="accent5"/>
                </a:solidFill>
              </a:rPr>
              <a:t>『</a:t>
            </a:r>
            <a:r>
              <a:rPr lang="ja-JP" altLang="en-US" dirty="0" smtClean="0">
                <a:solidFill>
                  <a:schemeClr val="accent5"/>
                </a:solidFill>
              </a:rPr>
              <a:t>休日ファイル設定後の注意点</a:t>
            </a:r>
            <a:r>
              <a:rPr lang="en-US" altLang="ja-JP" dirty="0" smtClean="0">
                <a:solidFill>
                  <a:schemeClr val="accent5"/>
                </a:solidFill>
              </a:rPr>
              <a:t>』</a:t>
            </a:r>
            <a:r>
              <a:rPr lang="ja-JP" altLang="en-US" dirty="0">
                <a:solidFill>
                  <a:schemeClr val="accent5"/>
                </a:solidFill>
              </a:rPr>
              <a:t>もあわせてご確認ください。</a:t>
            </a:r>
          </a:p>
          <a:p>
            <a:pPr marL="1142972" lvl="2" indent="0">
              <a:spcBef>
                <a:spcPts val="1200"/>
              </a:spcBef>
              <a:buNone/>
            </a:pPr>
            <a:endParaRPr lang="ja-JP" altLang="en-US" dirty="0">
              <a:solidFill>
                <a:schemeClr val="accent5"/>
              </a:solidFill>
            </a:endParaRPr>
          </a:p>
          <a:p>
            <a:pPr marL="609585" lvl="1" indent="0">
              <a:buNone/>
            </a:pPr>
            <a:r>
              <a:rPr lang="ja-JP" altLang="en-US" dirty="0"/>
              <a:t>　</a:t>
            </a:r>
          </a:p>
          <a:p>
            <a:endParaRPr lang="ja-JP" altLang="en-US" dirty="0"/>
          </a:p>
        </p:txBody>
      </p:sp>
      <p:sp>
        <p:nvSpPr>
          <p:cNvPr id="7" name="正方形/長方形 6"/>
          <p:cNvSpPr/>
          <p:nvPr/>
        </p:nvSpPr>
        <p:spPr>
          <a:xfrm>
            <a:off x="1199456" y="2523340"/>
            <a:ext cx="10225136" cy="3870868"/>
          </a:xfrm>
          <a:prstGeom prst="rect">
            <a:avLst/>
          </a:prstGeom>
          <a:noFill/>
          <a:ln/>
        </p:spPr>
        <p:style>
          <a:lnRef idx="2">
            <a:schemeClr val="accent5"/>
          </a:lnRef>
          <a:fillRef idx="1">
            <a:schemeClr val="lt1"/>
          </a:fillRef>
          <a:effectRef idx="0">
            <a:schemeClr val="accent5"/>
          </a:effectRef>
          <a:fontRef idx="minor">
            <a:schemeClr val="dk1"/>
          </a:fontRef>
        </p:style>
        <p:txBody>
          <a:bodyPr tIns="72000" rtlCol="0" anchor="ctr"/>
          <a:lstStyle/>
          <a:p>
            <a:pPr algn="ctr"/>
            <a:endParaRPr kumimoji="1" lang="ja-JP" altLang="en-US" sz="1000">
              <a:solidFill>
                <a:schemeClr val="tx1">
                  <a:lumMod val="75000"/>
                  <a:lumOff val="2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休日ファイル作成時の注意点</a:t>
            </a:r>
            <a:endParaRPr lang="ja-JP" altLang="en-US" dirty="0"/>
          </a:p>
        </p:txBody>
      </p:sp>
      <p:sp>
        <p:nvSpPr>
          <p:cNvPr id="3" name="コンテンツ プレースホルダ 2"/>
          <p:cNvSpPr>
            <a:spLocks noGrp="1"/>
          </p:cNvSpPr>
          <p:nvPr>
            <p:ph idx="1"/>
          </p:nvPr>
        </p:nvSpPr>
        <p:spPr/>
        <p:txBody>
          <a:bodyPr/>
          <a:lstStyle/>
          <a:p>
            <a:r>
              <a:rPr lang="ja-JP" altLang="en-US" dirty="0" smtClean="0"/>
              <a:t>日付の指定方法</a:t>
            </a:r>
            <a:endParaRPr lang="en-US" altLang="ja-JP" dirty="0" smtClean="0"/>
          </a:p>
          <a:p>
            <a:pPr lvl="1"/>
            <a:r>
              <a:rPr lang="ja-JP" altLang="en-US" dirty="0" smtClean="0"/>
              <a:t>日付は</a:t>
            </a:r>
            <a:r>
              <a:rPr lang="en-US" altLang="ja-JP" dirty="0" smtClean="0"/>
              <a:t>YYMD</a:t>
            </a:r>
            <a:r>
              <a:rPr lang="ja-JP" altLang="en-US" dirty="0" smtClean="0"/>
              <a:t>フォーマットにします。</a:t>
            </a:r>
            <a:endParaRPr lang="en-US" altLang="ja-JP" dirty="0" smtClean="0"/>
          </a:p>
          <a:p>
            <a:pPr lvl="1"/>
            <a:r>
              <a:rPr lang="ja-JP" altLang="en-US" dirty="0" smtClean="0"/>
              <a:t>日付は</a:t>
            </a:r>
            <a:r>
              <a:rPr lang="en-US" altLang="ja-JP" dirty="0" smtClean="0"/>
              <a:t>1</a:t>
            </a:r>
            <a:r>
              <a:rPr lang="ja-JP" altLang="en-US" dirty="0" smtClean="0"/>
              <a:t>行につき、</a:t>
            </a:r>
            <a:r>
              <a:rPr lang="en-US" altLang="ja-JP" dirty="0" smtClean="0"/>
              <a:t>1</a:t>
            </a:r>
            <a:r>
              <a:rPr lang="ja-JP" altLang="en-US" dirty="0" smtClean="0"/>
              <a:t>つ記述します。</a:t>
            </a:r>
          </a:p>
          <a:p>
            <a:pPr lvl="1"/>
            <a:r>
              <a:rPr lang="ja-JP" altLang="en-US" dirty="0" smtClean="0"/>
              <a:t>日付は昇順に並べる必要があるため、過去日付から順に指定します。</a:t>
            </a:r>
            <a:endParaRPr lang="en-US" altLang="ja-JP" dirty="0" smtClean="0"/>
          </a:p>
          <a:p>
            <a:pPr lvl="1"/>
            <a:r>
              <a:rPr lang="ja-JP" altLang="en-US" dirty="0"/>
              <a:t>ブランクで区切って、日付の説明を追加することが可能です</a:t>
            </a:r>
            <a:r>
              <a:rPr lang="ja-JP" altLang="en-US" dirty="0" smtClean="0"/>
              <a:t>。</a:t>
            </a:r>
            <a:endParaRPr lang="en-US" altLang="ja-JP" dirty="0" smtClean="0"/>
          </a:p>
          <a:p>
            <a:r>
              <a:rPr lang="ja-JP" altLang="en-US" dirty="0" smtClean="0"/>
              <a:t>その他注意点</a:t>
            </a:r>
            <a:endParaRPr lang="en-US" altLang="ja-JP" dirty="0" smtClean="0"/>
          </a:p>
          <a:p>
            <a:pPr lvl="1"/>
            <a:r>
              <a:rPr lang="ja-JP" altLang="en-US" dirty="0" smtClean="0"/>
              <a:t>データベース中に存在する、すべての年の祝日を設定する必要があります。</a:t>
            </a:r>
          </a:p>
          <a:p>
            <a:pPr lvl="1"/>
            <a:r>
              <a:rPr lang="ja-JP" altLang="en-US" dirty="0" smtClean="0"/>
              <a:t>休日ファイルを使用する場合、</a:t>
            </a:r>
            <a:r>
              <a:rPr lang="ja-JP" altLang="en-US" dirty="0"/>
              <a:t>休</a:t>
            </a:r>
            <a:r>
              <a:rPr lang="ja-JP" altLang="en-US" dirty="0" smtClean="0"/>
              <a:t>日ファイルの範囲外の日付を関数の中で使用すると、</a:t>
            </a:r>
            <a:r>
              <a:rPr lang="en-US" altLang="ja-JP" dirty="0" smtClean="0"/>
              <a:t/>
            </a:r>
            <a:br>
              <a:rPr lang="en-US" altLang="ja-JP" dirty="0" smtClean="0"/>
            </a:br>
            <a:r>
              <a:rPr lang="ja-JP" altLang="en-US" dirty="0" smtClean="0"/>
              <a:t>結果の値は</a:t>
            </a:r>
            <a:r>
              <a:rPr lang="en-US" altLang="ja-JP" dirty="0" smtClean="0"/>
              <a:t>0</a:t>
            </a:r>
            <a:r>
              <a:rPr lang="ja-JP" altLang="en-US" dirty="0" smtClean="0"/>
              <a:t>になります。</a:t>
            </a:r>
            <a:endParaRPr lang="en-US" altLang="ja-JP" dirty="0" smtClean="0"/>
          </a:p>
          <a:p>
            <a:pPr lvl="1"/>
            <a:r>
              <a:rPr lang="ja-JP" altLang="en-US" dirty="0" smtClean="0"/>
              <a:t>回避策として、休日ファイルの最初に十分小さな日付、最後に十分大きな日付を指定します。</a:t>
            </a:r>
            <a:endParaRPr lang="en-US" altLang="ja-JP" dirty="0"/>
          </a:p>
          <a:p>
            <a:pPr marL="609585" lvl="1" indent="0" defTabSz="941388">
              <a:buNone/>
            </a:pPr>
            <a:endParaRPr lang="en-US" altLang="ja-JP" dirty="0" smtClean="0"/>
          </a:p>
          <a:p>
            <a:pPr marL="609585" lvl="1" indent="0" defTabSz="941388">
              <a:buNone/>
            </a:pPr>
            <a:r>
              <a:rPr lang="ja-JP" altLang="en-US" dirty="0" smtClean="0"/>
              <a:t>例）</a:t>
            </a:r>
            <a:r>
              <a:rPr lang="en-US" altLang="ja-JP" dirty="0" smtClean="0"/>
              <a:t>19000101</a:t>
            </a:r>
          </a:p>
          <a:p>
            <a:pPr marL="609585" lvl="1" indent="0" defTabSz="941388">
              <a:buNone/>
            </a:pPr>
            <a:r>
              <a:rPr lang="ja-JP" altLang="en-US" dirty="0" smtClean="0"/>
              <a:t>　　</a:t>
            </a:r>
            <a:r>
              <a:rPr lang="en-US" altLang="ja-JP" dirty="0" smtClean="0"/>
              <a:t>20201231</a:t>
            </a:r>
            <a:r>
              <a:rPr lang="ja-JP" altLang="en-US" dirty="0" smtClean="0"/>
              <a:t> 年末</a:t>
            </a:r>
            <a:r>
              <a:rPr lang="ja-JP" altLang="en-US" dirty="0"/>
              <a:t>年始休暇</a:t>
            </a:r>
            <a:endParaRPr lang="en-US" altLang="ja-JP" dirty="0"/>
          </a:p>
          <a:p>
            <a:pPr marL="609585" lvl="1" indent="0" defTabSz="941388">
              <a:buNone/>
            </a:pPr>
            <a:r>
              <a:rPr lang="ja-JP" altLang="en-US" dirty="0" smtClean="0"/>
              <a:t>　　</a:t>
            </a:r>
            <a:r>
              <a:rPr lang="en-US" altLang="ja-JP" dirty="0" smtClean="0"/>
              <a:t>20210101</a:t>
            </a:r>
            <a:r>
              <a:rPr lang="ja-JP" altLang="en-US" dirty="0" smtClean="0"/>
              <a:t> 年末</a:t>
            </a:r>
            <a:r>
              <a:rPr lang="ja-JP" altLang="en-US" dirty="0"/>
              <a:t>年始</a:t>
            </a:r>
            <a:r>
              <a:rPr lang="ja-JP" altLang="en-US" dirty="0" smtClean="0"/>
              <a:t>休暇</a:t>
            </a:r>
            <a:endParaRPr lang="en-US" altLang="ja-JP" dirty="0" smtClean="0"/>
          </a:p>
          <a:p>
            <a:pPr marL="609585" lvl="1" indent="0" defTabSz="941388">
              <a:buNone/>
            </a:pPr>
            <a:r>
              <a:rPr lang="ja-JP" altLang="en-US" dirty="0" smtClean="0"/>
              <a:t>　　</a:t>
            </a:r>
            <a:r>
              <a:rPr lang="en-US" altLang="ja-JP" dirty="0" smtClean="0"/>
              <a:t>29991231</a:t>
            </a:r>
            <a:endParaRPr lang="ja-JP" altLang="en-US" dirty="0"/>
          </a:p>
          <a:p>
            <a:endParaRPr lang="ja-JP" altLang="en-US" dirty="0" smtClean="0"/>
          </a:p>
        </p:txBody>
      </p:sp>
      <p:sp>
        <p:nvSpPr>
          <p:cNvPr id="6" name="正方形/長方形 5"/>
          <p:cNvSpPr/>
          <p:nvPr/>
        </p:nvSpPr>
        <p:spPr>
          <a:xfrm>
            <a:off x="1199456" y="4890671"/>
            <a:ext cx="10225136" cy="1416160"/>
          </a:xfrm>
          <a:prstGeom prst="rect">
            <a:avLst/>
          </a:prstGeom>
          <a:noFill/>
          <a:ln/>
        </p:spPr>
        <p:style>
          <a:lnRef idx="2">
            <a:schemeClr val="accent5"/>
          </a:lnRef>
          <a:fillRef idx="1">
            <a:schemeClr val="lt1"/>
          </a:fillRef>
          <a:effectRef idx="0">
            <a:schemeClr val="accent5"/>
          </a:effectRef>
          <a:fontRef idx="minor">
            <a:schemeClr val="dk1"/>
          </a:fontRef>
        </p:style>
        <p:txBody>
          <a:bodyPr tIns="72000" rtlCol="0" anchor="ctr"/>
          <a:lstStyle/>
          <a:p>
            <a:pPr algn="ctr"/>
            <a:endParaRPr kumimoji="1" lang="ja-JP" altLang="en-US" sz="1000">
              <a:solidFill>
                <a:schemeClr val="tx1">
                  <a:lumMod val="75000"/>
                  <a:lumOff val="2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休日ファイル設定後の注意点</a:t>
            </a:r>
            <a:endParaRPr lang="ja-JP" altLang="en-US" dirty="0"/>
          </a:p>
        </p:txBody>
      </p:sp>
      <p:sp>
        <p:nvSpPr>
          <p:cNvPr id="3" name="コンテンツ プレースホルダ 2"/>
          <p:cNvSpPr>
            <a:spLocks noGrp="1"/>
          </p:cNvSpPr>
          <p:nvPr>
            <p:ph idx="1"/>
          </p:nvPr>
        </p:nvSpPr>
        <p:spPr/>
        <p:txBody>
          <a:bodyPr/>
          <a:lstStyle/>
          <a:p>
            <a:r>
              <a:rPr lang="ja-JP" altLang="en-US" dirty="0" smtClean="0"/>
              <a:t>休日ファイルの設定解除</a:t>
            </a:r>
            <a:endParaRPr lang="en-US" altLang="ja-JP" dirty="0" smtClean="0"/>
          </a:p>
          <a:p>
            <a:endParaRPr lang="en-US" altLang="ja-JP" dirty="0" smtClean="0"/>
          </a:p>
          <a:p>
            <a:pPr marL="609585" lvl="1" indent="0">
              <a:buNone/>
            </a:pPr>
            <a:r>
              <a:rPr lang="ja-JP" altLang="en-US" dirty="0"/>
              <a:t>以下のファイルをテキストエディタで開き、「</a:t>
            </a:r>
            <a:r>
              <a:rPr lang="en-US" altLang="ja-JP" dirty="0"/>
              <a:t>SET HDAY = </a:t>
            </a:r>
            <a:r>
              <a:rPr lang="en-US" altLang="ja-JP" dirty="0" smtClean="0"/>
              <a:t>OFF</a:t>
            </a:r>
            <a:r>
              <a:rPr lang="ja-JP" altLang="en-US" dirty="0" smtClean="0"/>
              <a:t>」に</a:t>
            </a:r>
            <a:r>
              <a:rPr lang="ja-JP" altLang="en-US" dirty="0"/>
              <a:t>変更</a:t>
            </a:r>
            <a:r>
              <a:rPr lang="ja-JP" altLang="en-US" dirty="0" smtClean="0"/>
              <a:t>します</a:t>
            </a:r>
            <a:r>
              <a:rPr lang="ja-JP" altLang="en-US" dirty="0"/>
              <a:t>。 </a:t>
            </a:r>
            <a:endParaRPr lang="en-US" altLang="ja-JP" dirty="0"/>
          </a:p>
          <a:p>
            <a:pPr marL="1142972" lvl="2" indent="0">
              <a:spcBef>
                <a:spcPts val="1200"/>
              </a:spcBef>
              <a:buNone/>
            </a:pPr>
            <a:r>
              <a:rPr lang="en-US" altLang="ja-JP" dirty="0"/>
              <a:t>drive:\ibi\srv82\</a:t>
            </a:r>
            <a:r>
              <a:rPr lang="en-US" altLang="ja-JP" dirty="0" err="1"/>
              <a:t>wfs</a:t>
            </a:r>
            <a:r>
              <a:rPr lang="en-US" altLang="ja-JP" dirty="0"/>
              <a:t>\</a:t>
            </a:r>
            <a:r>
              <a:rPr lang="en-US" altLang="ja-JP" dirty="0" err="1"/>
              <a:t>etc</a:t>
            </a:r>
            <a:r>
              <a:rPr lang="en-US" altLang="ja-JP" dirty="0"/>
              <a:t>\</a:t>
            </a:r>
            <a:r>
              <a:rPr lang="en-US" altLang="ja-JP" dirty="0" err="1"/>
              <a:t>edasprof.prf</a:t>
            </a:r>
            <a:endParaRPr lang="en-US" altLang="ja-JP" dirty="0"/>
          </a:p>
          <a:p>
            <a:pPr marL="1142972" lvl="2" indent="0">
              <a:spcBef>
                <a:spcPts val="1200"/>
              </a:spcBef>
              <a:buNone/>
            </a:pPr>
            <a:r>
              <a:rPr lang="ja-JP" altLang="en-US" dirty="0"/>
              <a:t>例）</a:t>
            </a:r>
            <a:r>
              <a:rPr lang="en-US" altLang="ja-JP" dirty="0"/>
              <a:t>SET HDAY = </a:t>
            </a:r>
            <a:r>
              <a:rPr lang="en-US" altLang="ja-JP" dirty="0" smtClean="0"/>
              <a:t>LIST</a:t>
            </a:r>
            <a:r>
              <a:rPr lang="ja-JP" altLang="en-US" dirty="0" smtClean="0"/>
              <a:t>　⇒　</a:t>
            </a:r>
            <a:r>
              <a:rPr lang="en-US" altLang="ja-JP" dirty="0"/>
              <a:t> SET HDAY = </a:t>
            </a:r>
            <a:r>
              <a:rPr lang="en-US" altLang="ja-JP" dirty="0" smtClean="0"/>
              <a:t>OFF</a:t>
            </a:r>
            <a:r>
              <a:rPr lang="en-US" altLang="ja-JP" dirty="0"/>
              <a:t/>
            </a:r>
            <a:br>
              <a:rPr lang="en-US" altLang="ja-JP" dirty="0"/>
            </a:br>
            <a:r>
              <a:rPr lang="en-US" altLang="ja-JP" dirty="0" smtClean="0">
                <a:solidFill>
                  <a:schemeClr val="accent5"/>
                </a:solidFill>
              </a:rPr>
              <a:t>※</a:t>
            </a:r>
            <a:r>
              <a:rPr lang="ja-JP" altLang="en-US" dirty="0">
                <a:solidFill>
                  <a:schemeClr val="accent5"/>
                </a:solidFill>
              </a:rPr>
              <a:t>「</a:t>
            </a:r>
            <a:r>
              <a:rPr lang="en-US" altLang="ja-JP" dirty="0" smtClean="0">
                <a:solidFill>
                  <a:schemeClr val="accent5"/>
                </a:solidFill>
              </a:rPr>
              <a:t>SET </a:t>
            </a:r>
            <a:r>
              <a:rPr lang="en-US" altLang="ja-JP" dirty="0">
                <a:solidFill>
                  <a:schemeClr val="accent5"/>
                </a:solidFill>
              </a:rPr>
              <a:t>HDAY = </a:t>
            </a:r>
            <a:r>
              <a:rPr lang="en-US" altLang="ja-JP" dirty="0" err="1" smtClean="0">
                <a:solidFill>
                  <a:schemeClr val="accent5"/>
                </a:solidFill>
              </a:rPr>
              <a:t>xxxx</a:t>
            </a:r>
            <a:r>
              <a:rPr lang="ja-JP" altLang="en-US" dirty="0" smtClean="0">
                <a:solidFill>
                  <a:schemeClr val="accent5"/>
                </a:solidFill>
              </a:rPr>
              <a:t>」を削除するだけでは、休日ファイルの設定は解除されません。</a:t>
            </a:r>
            <a:endParaRPr lang="en-US" altLang="ja-JP" dirty="0" smtClean="0"/>
          </a:p>
          <a:p>
            <a:endParaRPr lang="ja-JP" altLang="en-US" dirty="0" smtClean="0"/>
          </a:p>
          <a:p>
            <a:endParaRPr lang="en-US" altLang="ja-JP" dirty="0" smtClean="0"/>
          </a:p>
          <a:p>
            <a:endParaRPr lang="en-US" altLang="ja-JP" dirty="0" smtClean="0"/>
          </a:p>
          <a:p>
            <a:endParaRPr lang="en-US" altLang="ja-JP" dirty="0" smtClean="0"/>
          </a:p>
          <a:p>
            <a:endParaRPr lang="ja-JP" altLang="en-US" dirty="0" smtClean="0"/>
          </a:p>
          <a:p>
            <a:endParaRPr lang="ja-JP" altLang="en-US" dirty="0"/>
          </a:p>
        </p:txBody>
      </p:sp>
      <p:sp>
        <p:nvSpPr>
          <p:cNvPr id="4" name="角丸四角形 3"/>
          <p:cNvSpPr/>
          <p:nvPr/>
        </p:nvSpPr>
        <p:spPr>
          <a:xfrm>
            <a:off x="1775520" y="1988840"/>
            <a:ext cx="8640960" cy="1800200"/>
          </a:xfrm>
          <a:prstGeom prst="roundRect">
            <a:avLst>
              <a:gd name="adj" fmla="val 4827"/>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US" altLang="ja-JP" dirty="0">
              <a:solidFill>
                <a:schemeClr val="tx1"/>
              </a:solidFill>
            </a:endParaRPr>
          </a:p>
        </p:txBody>
      </p:sp>
      <p:sp>
        <p:nvSpPr>
          <p:cNvPr id="7" name="正方形/長方形 6"/>
          <p:cNvSpPr/>
          <p:nvPr/>
        </p:nvSpPr>
        <p:spPr>
          <a:xfrm>
            <a:off x="1199456" y="1844824"/>
            <a:ext cx="10225136" cy="1713554"/>
          </a:xfrm>
          <a:prstGeom prst="rect">
            <a:avLst/>
          </a:prstGeom>
          <a:noFill/>
          <a:ln/>
        </p:spPr>
        <p:style>
          <a:lnRef idx="2">
            <a:schemeClr val="accent5"/>
          </a:lnRef>
          <a:fillRef idx="1">
            <a:schemeClr val="lt1"/>
          </a:fillRef>
          <a:effectRef idx="0">
            <a:schemeClr val="accent5"/>
          </a:effectRef>
          <a:fontRef idx="minor">
            <a:schemeClr val="dk1"/>
          </a:fontRef>
        </p:style>
        <p:txBody>
          <a:bodyPr tIns="72000" rtlCol="0" anchor="ctr"/>
          <a:lstStyle/>
          <a:p>
            <a:pPr algn="ctr"/>
            <a:endParaRPr kumimoji="1" lang="ja-JP" altLang="en-US" sz="1000">
              <a:solidFill>
                <a:schemeClr val="tx1">
                  <a:lumMod val="75000"/>
                  <a:lumOff val="2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1199456" y="2132858"/>
            <a:ext cx="10224000" cy="2282744"/>
          </a:xfrm>
          <a:prstGeom prst="rect">
            <a:avLst/>
          </a:prstGeom>
          <a:solidFill>
            <a:schemeClr val="bg1">
              <a:lumMod val="9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endParaRPr kumimoji="1" lang="ja-JP" altLang="en-US" sz="1000">
              <a:solidFill>
                <a:schemeClr val="tx1">
                  <a:lumMod val="75000"/>
                  <a:lumOff val="2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 name="タイトル 1"/>
          <p:cNvSpPr>
            <a:spLocks noGrp="1"/>
          </p:cNvSpPr>
          <p:nvPr>
            <p:ph type="title"/>
          </p:nvPr>
        </p:nvSpPr>
        <p:spPr/>
        <p:txBody>
          <a:bodyPr/>
          <a:lstStyle/>
          <a:p>
            <a:r>
              <a:rPr lang="ja-JP" altLang="en-US" smtClean="0"/>
              <a:t>営業日の設定</a:t>
            </a:r>
            <a:endParaRPr lang="ja-JP" altLang="en-US" dirty="0"/>
          </a:p>
        </p:txBody>
      </p:sp>
      <p:sp>
        <p:nvSpPr>
          <p:cNvPr id="3" name="コンテンツ プレースホルダ 2"/>
          <p:cNvSpPr>
            <a:spLocks noGrp="1"/>
          </p:cNvSpPr>
          <p:nvPr>
            <p:ph idx="1"/>
          </p:nvPr>
        </p:nvSpPr>
        <p:spPr/>
        <p:txBody>
          <a:bodyPr/>
          <a:lstStyle/>
          <a:p>
            <a:r>
              <a:rPr lang="en-US" altLang="ja-JP" dirty="0" smtClean="0"/>
              <a:t>WebFOCUS</a:t>
            </a:r>
            <a:r>
              <a:rPr lang="ja-JP" altLang="en-US" dirty="0" smtClean="0"/>
              <a:t>では、曜日ごとに営業日の設定ができます。</a:t>
            </a:r>
            <a:endParaRPr lang="en-US" altLang="ja-JP" dirty="0" smtClean="0"/>
          </a:p>
          <a:p>
            <a:r>
              <a:rPr lang="ja-JP" altLang="en-US" dirty="0" smtClean="0"/>
              <a:t>初期設定では、月火水木金が営業日、土日</a:t>
            </a:r>
            <a:r>
              <a:rPr lang="ja-JP" altLang="en-US" dirty="0"/>
              <a:t>が</a:t>
            </a:r>
            <a:r>
              <a:rPr lang="ja-JP" altLang="en-US" dirty="0" smtClean="0"/>
              <a:t>休日として設定</a:t>
            </a:r>
            <a:r>
              <a:rPr lang="ja-JP" altLang="en-US" dirty="0"/>
              <a:t>されています。</a:t>
            </a:r>
            <a:endParaRPr lang="en-US" altLang="ja-JP" dirty="0" smtClean="0"/>
          </a:p>
          <a:p>
            <a:endParaRPr lang="en-US" altLang="ja-JP" dirty="0" smtClean="0"/>
          </a:p>
          <a:p>
            <a:pPr marL="609585" lvl="1" indent="0">
              <a:buNone/>
            </a:pPr>
            <a:r>
              <a:rPr lang="en-US" altLang="ja-JP" dirty="0" smtClean="0"/>
              <a:t>SET BUSDAYS = </a:t>
            </a:r>
            <a:r>
              <a:rPr lang="en-US" altLang="ja-JP" dirty="0" err="1" smtClean="0"/>
              <a:t>smtwtfs</a:t>
            </a:r>
            <a:endParaRPr lang="en-US" altLang="ja-JP" dirty="0" smtClean="0"/>
          </a:p>
          <a:p>
            <a:pPr lvl="1"/>
            <a:endParaRPr lang="en-US" altLang="ja-JP" dirty="0" smtClean="0"/>
          </a:p>
          <a:p>
            <a:pPr lvl="1"/>
            <a:r>
              <a:rPr lang="en-US" altLang="ja-JP" dirty="0" err="1" smtClean="0"/>
              <a:t>smtwtfs</a:t>
            </a:r>
            <a:r>
              <a:rPr lang="en-US" altLang="ja-JP" dirty="0" smtClean="0"/>
              <a:t>	</a:t>
            </a:r>
            <a:r>
              <a:rPr lang="ja-JP" altLang="en-US" dirty="0" smtClean="0"/>
              <a:t>：営業日にその曜日を表すアルファベットを指定します。</a:t>
            </a:r>
            <a:endParaRPr lang="en-US" altLang="ja-JP" dirty="0" smtClean="0"/>
          </a:p>
          <a:p>
            <a:pPr marL="609585" lvl="1" indent="0">
              <a:buNone/>
            </a:pPr>
            <a:r>
              <a:rPr lang="en-US" altLang="ja-JP" dirty="0"/>
              <a:t>		</a:t>
            </a:r>
            <a:r>
              <a:rPr lang="ja-JP" altLang="en-US" dirty="0"/>
              <a:t>　休日には、曜日のかわりに</a:t>
            </a:r>
            <a:r>
              <a:rPr lang="en-US" altLang="ja-JP" dirty="0"/>
              <a:t>_</a:t>
            </a:r>
            <a:r>
              <a:rPr lang="ja-JP" altLang="en-US" dirty="0"/>
              <a:t>（アンダースコア）を指定します</a:t>
            </a:r>
            <a:r>
              <a:rPr lang="ja-JP" altLang="en-US" dirty="0" smtClean="0"/>
              <a:t>。</a:t>
            </a:r>
            <a:r>
              <a:rPr lang="en-US" altLang="ja-JP" dirty="0" smtClean="0"/>
              <a:t>	</a:t>
            </a:r>
            <a:r>
              <a:rPr lang="ja-JP" altLang="en-US" dirty="0" smtClean="0"/>
              <a:t>　</a:t>
            </a:r>
          </a:p>
          <a:p>
            <a:pPr marL="2868613" lvl="2" indent="0">
              <a:buNone/>
              <a:tabLst>
                <a:tab pos="4302125" algn="l"/>
                <a:tab pos="5829300" algn="l"/>
                <a:tab pos="5922963" algn="l"/>
              </a:tabLst>
            </a:pPr>
            <a:r>
              <a:rPr lang="en-US" altLang="ja-JP" dirty="0" smtClean="0"/>
              <a:t>S -</a:t>
            </a:r>
            <a:r>
              <a:rPr lang="ja-JP" altLang="en-US" dirty="0" smtClean="0"/>
              <a:t> 日曜日</a:t>
            </a:r>
            <a:r>
              <a:rPr lang="en-US" altLang="ja-JP" dirty="0" smtClean="0"/>
              <a:t>	M</a:t>
            </a:r>
            <a:r>
              <a:rPr lang="ja-JP" altLang="en-US" dirty="0" smtClean="0"/>
              <a:t> </a:t>
            </a:r>
            <a:r>
              <a:rPr lang="en-US" altLang="ja-JP" dirty="0" smtClean="0"/>
              <a:t>-</a:t>
            </a:r>
            <a:r>
              <a:rPr lang="ja-JP" altLang="en-US" dirty="0" smtClean="0"/>
              <a:t> 月曜日</a:t>
            </a:r>
            <a:r>
              <a:rPr lang="en-US" altLang="ja-JP" dirty="0" smtClean="0"/>
              <a:t>	T</a:t>
            </a:r>
            <a:r>
              <a:rPr lang="ja-JP" altLang="en-US" dirty="0" smtClean="0"/>
              <a:t> </a:t>
            </a:r>
            <a:r>
              <a:rPr lang="en-US" altLang="ja-JP" dirty="0" smtClean="0"/>
              <a:t>-</a:t>
            </a:r>
            <a:r>
              <a:rPr lang="ja-JP" altLang="en-US" dirty="0" smtClean="0"/>
              <a:t> 火曜日</a:t>
            </a:r>
            <a:r>
              <a:rPr lang="en-US" altLang="ja-JP" dirty="0" smtClean="0"/>
              <a:t>	W</a:t>
            </a:r>
            <a:r>
              <a:rPr lang="ja-JP" altLang="en-US" dirty="0" smtClean="0"/>
              <a:t> </a:t>
            </a:r>
            <a:r>
              <a:rPr lang="en-US" altLang="ja-JP" dirty="0" smtClean="0"/>
              <a:t>-</a:t>
            </a:r>
            <a:r>
              <a:rPr lang="ja-JP" altLang="en-US" dirty="0" smtClean="0"/>
              <a:t> 水曜日　</a:t>
            </a:r>
            <a:r>
              <a:rPr lang="en-US" altLang="ja-JP" dirty="0" smtClean="0"/>
              <a:t/>
            </a:r>
            <a:br>
              <a:rPr lang="en-US" altLang="ja-JP" dirty="0" smtClean="0"/>
            </a:br>
            <a:r>
              <a:rPr lang="en-US" altLang="ja-JP" dirty="0" smtClean="0"/>
              <a:t>T -</a:t>
            </a:r>
            <a:r>
              <a:rPr lang="ja-JP" altLang="en-US" dirty="0" smtClean="0"/>
              <a:t> 木曜日</a:t>
            </a:r>
            <a:r>
              <a:rPr lang="en-US" altLang="ja-JP" dirty="0" smtClean="0"/>
              <a:t>	F-</a:t>
            </a:r>
            <a:r>
              <a:rPr lang="ja-JP" altLang="en-US" dirty="0" smtClean="0"/>
              <a:t> 金曜日</a:t>
            </a:r>
            <a:r>
              <a:rPr lang="en-US" altLang="ja-JP" dirty="0" smtClean="0"/>
              <a:t>	S</a:t>
            </a:r>
            <a:r>
              <a:rPr lang="ja-JP" altLang="en-US" dirty="0" smtClean="0"/>
              <a:t> </a:t>
            </a:r>
            <a:r>
              <a:rPr lang="en-US" altLang="ja-JP" dirty="0" smtClean="0"/>
              <a:t>-</a:t>
            </a:r>
            <a:r>
              <a:rPr lang="ja-JP" altLang="en-US" dirty="0" smtClean="0"/>
              <a:t> 土曜日</a:t>
            </a:r>
            <a:endParaRPr lang="en-US" altLang="ja-JP" dirty="0" smtClean="0"/>
          </a:p>
          <a:p>
            <a:pPr marL="609585" lvl="1" indent="0">
              <a:buNone/>
            </a:pPr>
            <a:endParaRPr lang="en-US" altLang="ja-JP" dirty="0" smtClean="0"/>
          </a:p>
          <a:p>
            <a:pPr marL="609585" lvl="1" indent="0">
              <a:buNone/>
            </a:pPr>
            <a:r>
              <a:rPr lang="ja-JP" altLang="en-US" dirty="0" smtClean="0"/>
              <a:t>以下</a:t>
            </a:r>
            <a:r>
              <a:rPr lang="ja-JP" altLang="en-US" dirty="0"/>
              <a:t>のファイルをテキストエディタで開き、</a:t>
            </a:r>
            <a:r>
              <a:rPr lang="ja-JP" altLang="en-US" dirty="0" smtClean="0"/>
              <a:t>「</a:t>
            </a:r>
            <a:r>
              <a:rPr lang="en-US" altLang="ja-JP" dirty="0" smtClean="0"/>
              <a:t>SET </a:t>
            </a:r>
            <a:r>
              <a:rPr lang="en-US" altLang="ja-JP" dirty="0"/>
              <a:t>BUSDAYS </a:t>
            </a:r>
            <a:r>
              <a:rPr lang="en-US" altLang="ja-JP" dirty="0" smtClean="0"/>
              <a:t>= </a:t>
            </a:r>
            <a:r>
              <a:rPr lang="en-US" altLang="ja-JP" dirty="0" err="1" smtClean="0"/>
              <a:t>smtwtfs</a:t>
            </a:r>
            <a:r>
              <a:rPr lang="ja-JP" altLang="en-US" dirty="0" smtClean="0"/>
              <a:t>」を</a:t>
            </a:r>
            <a:r>
              <a:rPr lang="ja-JP" altLang="en-US" dirty="0"/>
              <a:t>追記</a:t>
            </a:r>
            <a:r>
              <a:rPr lang="ja-JP" altLang="en-US" dirty="0" smtClean="0"/>
              <a:t>します</a:t>
            </a:r>
            <a:r>
              <a:rPr lang="ja-JP" altLang="en-US" dirty="0"/>
              <a:t>。 </a:t>
            </a:r>
            <a:endParaRPr lang="en-US" altLang="ja-JP" dirty="0"/>
          </a:p>
          <a:p>
            <a:pPr marL="1142972" lvl="2" indent="0">
              <a:spcBef>
                <a:spcPts val="1200"/>
              </a:spcBef>
              <a:buNone/>
            </a:pPr>
            <a:r>
              <a:rPr lang="en-US" altLang="ja-JP" dirty="0"/>
              <a:t>drive:\ibi\srv82\</a:t>
            </a:r>
            <a:r>
              <a:rPr lang="en-US" altLang="ja-JP" dirty="0" err="1"/>
              <a:t>wfs</a:t>
            </a:r>
            <a:r>
              <a:rPr lang="en-US" altLang="ja-JP" dirty="0"/>
              <a:t>\</a:t>
            </a:r>
            <a:r>
              <a:rPr lang="en-US" altLang="ja-JP" dirty="0" err="1"/>
              <a:t>etc</a:t>
            </a:r>
            <a:r>
              <a:rPr lang="en-US" altLang="ja-JP" dirty="0"/>
              <a:t>\</a:t>
            </a:r>
            <a:r>
              <a:rPr lang="en-US" altLang="ja-JP" dirty="0" err="1"/>
              <a:t>edasprof.prf</a:t>
            </a:r>
            <a:endParaRPr lang="en-US" altLang="ja-JP" dirty="0"/>
          </a:p>
          <a:p>
            <a:pPr marL="609585" lvl="1" indent="0">
              <a:buNone/>
            </a:pPr>
            <a:endParaRPr lang="en-US" altLang="ja-JP" dirty="0"/>
          </a:p>
          <a:p>
            <a:pPr marL="1142972" lvl="2" indent="0">
              <a:buNone/>
            </a:pPr>
            <a:r>
              <a:rPr lang="ja-JP" altLang="en-US" dirty="0" smtClean="0"/>
              <a:t>例）月曜日</a:t>
            </a:r>
            <a:r>
              <a:rPr lang="ja-JP" altLang="en-US" dirty="0"/>
              <a:t>と木曜日を休日に設定する場合 </a:t>
            </a:r>
            <a:endParaRPr lang="en-US" altLang="ja-JP" dirty="0"/>
          </a:p>
          <a:p>
            <a:pPr marL="1142972" lvl="2" indent="0">
              <a:buNone/>
            </a:pPr>
            <a:r>
              <a:rPr lang="en-US" altLang="ja-JP" dirty="0"/>
              <a:t>SET BUSDAYS = </a:t>
            </a:r>
            <a:r>
              <a:rPr lang="en-US" altLang="ja-JP" dirty="0" smtClean="0"/>
              <a:t>S_TW_FS</a:t>
            </a:r>
            <a:endParaRPr lang="en-US" altLang="ja-JP" dirty="0"/>
          </a:p>
        </p:txBody>
      </p:sp>
      <p:sp>
        <p:nvSpPr>
          <p:cNvPr id="9" name="正方形/長方形 8"/>
          <p:cNvSpPr/>
          <p:nvPr/>
        </p:nvSpPr>
        <p:spPr>
          <a:xfrm>
            <a:off x="1199456" y="4509120"/>
            <a:ext cx="10225136" cy="1797710"/>
          </a:xfrm>
          <a:prstGeom prst="rect">
            <a:avLst/>
          </a:prstGeom>
          <a:noFill/>
          <a:ln/>
        </p:spPr>
        <p:style>
          <a:lnRef idx="2">
            <a:schemeClr val="accent5"/>
          </a:lnRef>
          <a:fillRef idx="1">
            <a:schemeClr val="lt1"/>
          </a:fillRef>
          <a:effectRef idx="0">
            <a:schemeClr val="accent5"/>
          </a:effectRef>
          <a:fontRef idx="minor">
            <a:schemeClr val="dk1"/>
          </a:fontRef>
        </p:style>
        <p:txBody>
          <a:bodyPr tIns="72000" rtlCol="0" anchor="ctr"/>
          <a:lstStyle/>
          <a:p>
            <a:pPr algn="ctr"/>
            <a:endParaRPr kumimoji="1" lang="ja-JP" altLang="en-US" sz="1000">
              <a:solidFill>
                <a:schemeClr val="tx1">
                  <a:lumMod val="75000"/>
                  <a:lumOff val="2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a:p>
        </p:txBody>
      </p:sp>
      <p:sp>
        <p:nvSpPr>
          <p:cNvPr id="3" name="コンテンツ プレースホルダー 2"/>
          <p:cNvSpPr>
            <a:spLocks noGrp="1"/>
          </p:cNvSpPr>
          <p:nvPr>
            <p:ph idx="1"/>
          </p:nvPr>
        </p:nvSpPr>
        <p:spPr>
          <a:xfrm>
            <a:off x="1007435" y="1340768"/>
            <a:ext cx="10561173" cy="2102617"/>
          </a:xfrm>
        </p:spPr>
        <p:txBody>
          <a:bodyPr anchor="ctr">
            <a:normAutofit/>
          </a:bodyPr>
          <a:lstStyle/>
          <a:p>
            <a:r>
              <a:rPr lang="ja-JP" altLang="en-US" dirty="0"/>
              <a:t>株式会社アシストは、本書の記載事項に関していかなる保証もいたしません</a:t>
            </a:r>
            <a:r>
              <a:rPr lang="ja-JP" altLang="en-US" dirty="0" smtClean="0"/>
              <a:t>。</a:t>
            </a:r>
            <a:r>
              <a:rPr lang="en-US" altLang="ja-JP" dirty="0" smtClean="0"/>
              <a:t/>
            </a:r>
            <a:br>
              <a:rPr lang="en-US" altLang="ja-JP" dirty="0" smtClean="0"/>
            </a:br>
            <a:r>
              <a:rPr lang="ja-JP" altLang="en-US" dirty="0" smtClean="0"/>
              <a:t>また</a:t>
            </a:r>
            <a:r>
              <a:rPr lang="ja-JP" altLang="en-US" dirty="0"/>
              <a:t>、本書の記載内容に起因する問題についても責任を負いかねます。</a:t>
            </a:r>
          </a:p>
          <a:p>
            <a:r>
              <a:rPr lang="ja-JP" altLang="en-US" dirty="0"/>
              <a:t>本資料に記載の技術情報、及びプログラムは、本書に記載されている前提に基づき、初期動作のみ確認をしております。システム環境の設定変更や導入製品のバージョンアップを実施した場合などは考慮されていません</a:t>
            </a:r>
            <a:r>
              <a:rPr lang="ja-JP" altLang="en-US" dirty="0" smtClean="0"/>
              <a:t>。</a:t>
            </a:r>
            <a:endParaRPr lang="en-US" altLang="ja-JP" dirty="0" smtClean="0"/>
          </a:p>
        </p:txBody>
      </p:sp>
      <p:sp>
        <p:nvSpPr>
          <p:cNvPr id="4" name="正方形/長方形 3"/>
          <p:cNvSpPr/>
          <p:nvPr/>
        </p:nvSpPr>
        <p:spPr>
          <a:xfrm>
            <a:off x="10607499" y="6193566"/>
            <a:ext cx="1552028" cy="276999"/>
          </a:xfrm>
          <a:prstGeom prst="rect">
            <a:avLst/>
          </a:prstGeom>
        </p:spPr>
        <p:txBody>
          <a:bodyPr wrap="none">
            <a:spAutoFit/>
          </a:bodyPr>
          <a:lstStyle/>
          <a:p>
            <a:r>
              <a:rPr kumimoji="1" lang="en-US" altLang="ja-JP" sz="1200" b="0" i="0" kern="1200" smtClean="0">
                <a:solidFill>
                  <a:schemeClr val="bg1">
                    <a:lumMod val="65000"/>
                  </a:schemeClr>
                </a:solidFill>
                <a:effectLst/>
                <a:latin typeface="+mn-lt"/>
                <a:ea typeface="+mn-ea"/>
                <a:cs typeface="+mn-cs"/>
              </a:rPr>
              <a:t>WF-90020210914</a:t>
            </a:r>
            <a:endParaRPr lang="ja-JP" altLang="en-US" sz="1200" dirty="0">
              <a:solidFill>
                <a:schemeClr val="bg1">
                  <a:lumMod val="65000"/>
                </a:schemeClr>
              </a:solidFill>
            </a:endParaRPr>
          </a:p>
        </p:txBody>
      </p:sp>
    </p:spTree>
    <p:extLst>
      <p:ext uri="{BB962C8B-B14F-4D97-AF65-F5344CB8AC3E}">
        <p14:creationId xmlns:p14="http://schemas.microsoft.com/office/powerpoint/2010/main" val="1269866913"/>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本資料の</a:t>
            </a:r>
            <a:r>
              <a:rPr lang="ja-JP" altLang="en-US" dirty="0"/>
              <a:t>目的</a:t>
            </a:r>
            <a:endParaRPr kumimoji="1" lang="ja-JP" altLang="en-US" dirty="0"/>
          </a:p>
        </p:txBody>
      </p:sp>
      <p:sp>
        <p:nvSpPr>
          <p:cNvPr id="3" name="コンテンツ プレースホルダー 2"/>
          <p:cNvSpPr>
            <a:spLocks noGrp="1"/>
          </p:cNvSpPr>
          <p:nvPr>
            <p:ph idx="1"/>
          </p:nvPr>
        </p:nvSpPr>
        <p:spPr/>
        <p:txBody>
          <a:bodyPr>
            <a:normAutofit/>
          </a:bodyPr>
          <a:lstStyle/>
          <a:p>
            <a:r>
              <a:rPr lang="ja-JP" altLang="en-US" dirty="0" smtClean="0"/>
              <a:t>本資料では、以下についてご理解いただくことを目的としています。</a:t>
            </a:r>
            <a:endParaRPr lang="en-US" altLang="ja-JP" dirty="0" smtClean="0"/>
          </a:p>
          <a:p>
            <a:pPr marL="609585" lvl="1" indent="0">
              <a:lnSpc>
                <a:spcPct val="150000"/>
              </a:lnSpc>
              <a:buNone/>
            </a:pPr>
            <a:endParaRPr lang="en-US" altLang="ja-JP" dirty="0" smtClean="0"/>
          </a:p>
          <a:p>
            <a:pPr lvl="1"/>
            <a:r>
              <a:rPr lang="en-US" altLang="ja-JP" dirty="0" smtClean="0"/>
              <a:t>WebFOCUS</a:t>
            </a:r>
            <a:r>
              <a:rPr lang="ja-JP" altLang="en-US" dirty="0" smtClean="0"/>
              <a:t>で用意されているシステム変数のうち、よく利用する日付変数の種類と</a:t>
            </a:r>
            <a:r>
              <a:rPr lang="en-US" altLang="ja-JP" dirty="0" smtClean="0"/>
              <a:t/>
            </a:r>
            <a:br>
              <a:rPr lang="en-US" altLang="ja-JP" dirty="0" smtClean="0"/>
            </a:br>
            <a:r>
              <a:rPr lang="ja-JP" altLang="en-US" dirty="0" smtClean="0"/>
              <a:t>活用方法について理解する。</a:t>
            </a:r>
            <a:r>
              <a:rPr lang="en-US" altLang="ja-JP" dirty="0" smtClean="0"/>
              <a:t/>
            </a:r>
            <a:br>
              <a:rPr lang="en-US" altLang="ja-JP" dirty="0" smtClean="0"/>
            </a:br>
            <a:endParaRPr lang="en-US" altLang="ja-JP" dirty="0"/>
          </a:p>
          <a:p>
            <a:pPr lvl="1"/>
            <a:r>
              <a:rPr lang="en-US" altLang="ja-JP" dirty="0"/>
              <a:t>WebFOCUS</a:t>
            </a:r>
            <a:r>
              <a:rPr lang="ja-JP" altLang="en-US" dirty="0"/>
              <a:t>で用意されて</a:t>
            </a:r>
            <a:r>
              <a:rPr lang="ja-JP" altLang="en-US" dirty="0" smtClean="0"/>
              <a:t>いる関数のうち、よく利用する日付関数の種類と活用方法に</a:t>
            </a:r>
            <a:r>
              <a:rPr lang="en-US" altLang="ja-JP" dirty="0" smtClean="0"/>
              <a:t/>
            </a:r>
            <a:br>
              <a:rPr lang="en-US" altLang="ja-JP" dirty="0" smtClean="0"/>
            </a:br>
            <a:r>
              <a:rPr lang="ja-JP" altLang="en-US" dirty="0" smtClean="0"/>
              <a:t>ついて理解する。</a:t>
            </a:r>
            <a:endParaRPr lang="en-US" altLang="ja-JP" dirty="0"/>
          </a:p>
          <a:p>
            <a:pPr lvl="1"/>
            <a:endParaRPr lang="en-US" altLang="ja-JP" dirty="0"/>
          </a:p>
          <a:p>
            <a:pPr marL="1142972" lvl="2" indent="0">
              <a:buNone/>
            </a:pPr>
            <a:endParaRPr lang="ja-JP" altLang="en-US" dirty="0"/>
          </a:p>
        </p:txBody>
      </p:sp>
    </p:spTree>
    <p:extLst>
      <p:ext uri="{BB962C8B-B14F-4D97-AF65-F5344CB8AC3E}">
        <p14:creationId xmlns:p14="http://schemas.microsoft.com/office/powerpoint/2010/main" val="384335483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ctrTitle"/>
          </p:nvPr>
        </p:nvSpPr>
        <p:spPr/>
        <p:txBody>
          <a:bodyPr/>
          <a:lstStyle/>
          <a:p>
            <a:r>
              <a:rPr kumimoji="1" lang="en-US" altLang="ja-JP" dirty="0" smtClean="0"/>
              <a:t>WebFOCUS</a:t>
            </a:r>
            <a:r>
              <a:rPr kumimoji="1" lang="ja-JP" altLang="en-US" dirty="0" smtClean="0"/>
              <a:t> システム変数</a:t>
            </a:r>
            <a:endParaRPr kumimoji="1" lang="ja-JP" altLang="en-US" dirty="0"/>
          </a:p>
        </p:txBody>
      </p:sp>
      <p:sp>
        <p:nvSpPr>
          <p:cNvPr id="5" name="サブタイトル 4"/>
          <p:cNvSpPr>
            <a:spLocks noGrp="1"/>
          </p:cNvSpPr>
          <p:nvPr>
            <p:ph type="subTitle" idx="1"/>
          </p:nvPr>
        </p:nvSpPr>
        <p:spPr/>
        <p:txBody>
          <a:bodyPr/>
          <a:lstStyle/>
          <a:p>
            <a:endParaRPr kumimoji="1" lang="ja-JP" altLang="en-US"/>
          </a:p>
        </p:txBody>
      </p:sp>
    </p:spTree>
    <p:extLst>
      <p:ext uri="{BB962C8B-B14F-4D97-AF65-F5344CB8AC3E}">
        <p14:creationId xmlns:p14="http://schemas.microsoft.com/office/powerpoint/2010/main" val="30605293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日付変数の種類</a:t>
            </a:r>
            <a:endParaRPr kumimoji="1" lang="ja-JP" altLang="en-US" dirty="0"/>
          </a:p>
        </p:txBody>
      </p:sp>
      <p:sp>
        <p:nvSpPr>
          <p:cNvPr id="3" name="コンテンツ プレースホルダ 2"/>
          <p:cNvSpPr>
            <a:spLocks noGrp="1"/>
          </p:cNvSpPr>
          <p:nvPr>
            <p:ph idx="1"/>
          </p:nvPr>
        </p:nvSpPr>
        <p:spPr/>
        <p:txBody>
          <a:bodyPr/>
          <a:lstStyle/>
          <a:p>
            <a:r>
              <a:rPr lang="ja-JP" altLang="en-US" dirty="0" smtClean="0"/>
              <a:t>日付を取得する</a:t>
            </a:r>
            <a:r>
              <a:rPr lang="en-US" altLang="ja-JP" dirty="0" smtClean="0"/>
              <a:t>WebFOCUS</a:t>
            </a:r>
            <a:r>
              <a:rPr lang="ja-JP" altLang="en-US" dirty="0" smtClean="0"/>
              <a:t>のシステム変数のうち、</a:t>
            </a:r>
            <a:r>
              <a:rPr kumimoji="1" lang="ja-JP" altLang="en-US" dirty="0" smtClean="0"/>
              <a:t>利用頻度の高い日付変数は</a:t>
            </a:r>
            <a:r>
              <a:rPr kumimoji="1" lang="en-US" altLang="ja-JP" dirty="0" smtClean="0"/>
              <a:t/>
            </a:r>
            <a:br>
              <a:rPr kumimoji="1" lang="en-US" altLang="ja-JP" dirty="0" smtClean="0"/>
            </a:br>
            <a:r>
              <a:rPr kumimoji="1" lang="ja-JP" altLang="en-US" dirty="0" smtClean="0"/>
              <a:t>以下のとおりです。</a:t>
            </a:r>
            <a:endParaRPr kumimoji="1" lang="en-US" altLang="ja-JP" dirty="0" smtClean="0"/>
          </a:p>
          <a:p>
            <a:endParaRPr lang="en-US" altLang="ja-JP" dirty="0" smtClean="0"/>
          </a:p>
          <a:p>
            <a:endParaRPr kumimoji="1" lang="en-US" altLang="ja-JP" dirty="0" smtClean="0"/>
          </a:p>
          <a:p>
            <a:endParaRPr lang="en-US" altLang="ja-JP" dirty="0" smtClean="0"/>
          </a:p>
          <a:p>
            <a:endParaRPr kumimoji="1" lang="en-US" altLang="ja-JP" dirty="0" smtClean="0"/>
          </a:p>
          <a:p>
            <a:endParaRPr lang="en-US" altLang="ja-JP" dirty="0" smtClean="0"/>
          </a:p>
          <a:p>
            <a:endParaRPr kumimoji="1" lang="en-US" altLang="ja-JP" dirty="0" smtClean="0"/>
          </a:p>
          <a:p>
            <a:endParaRPr lang="en-US" altLang="ja-JP" dirty="0" smtClean="0"/>
          </a:p>
          <a:p>
            <a:endParaRPr kumimoji="1" lang="en-US" altLang="ja-JP" dirty="0" smtClean="0"/>
          </a:p>
        </p:txBody>
      </p:sp>
      <p:graphicFrame>
        <p:nvGraphicFramePr>
          <p:cNvPr id="4" name="表 3"/>
          <p:cNvGraphicFramePr>
            <a:graphicFrameLocks noGrp="1"/>
          </p:cNvGraphicFramePr>
          <p:nvPr>
            <p:extLst>
              <p:ext uri="{D42A27DB-BD31-4B8C-83A1-F6EECF244321}">
                <p14:modId xmlns:p14="http://schemas.microsoft.com/office/powerpoint/2010/main" val="2145012644"/>
              </p:ext>
            </p:extLst>
          </p:nvPr>
        </p:nvGraphicFramePr>
        <p:xfrm>
          <a:off x="1343472" y="2060844"/>
          <a:ext cx="10030969" cy="4241268"/>
        </p:xfrm>
        <a:graphic>
          <a:graphicData uri="http://schemas.openxmlformats.org/drawingml/2006/table">
            <a:tbl>
              <a:tblPr firstRow="1" bandRow="1">
                <a:tableStyleId>{69012ECD-51FC-41F1-AA8D-1B2483CD663E}</a:tableStyleId>
              </a:tblPr>
              <a:tblGrid>
                <a:gridCol w="2376264">
                  <a:extLst>
                    <a:ext uri="{9D8B030D-6E8A-4147-A177-3AD203B41FA5}">
                      <a16:colId xmlns:a16="http://schemas.microsoft.com/office/drawing/2014/main" val="20000"/>
                    </a:ext>
                  </a:extLst>
                </a:gridCol>
                <a:gridCol w="4990409">
                  <a:extLst>
                    <a:ext uri="{9D8B030D-6E8A-4147-A177-3AD203B41FA5}">
                      <a16:colId xmlns:a16="http://schemas.microsoft.com/office/drawing/2014/main" val="20001"/>
                    </a:ext>
                  </a:extLst>
                </a:gridCol>
                <a:gridCol w="2664296">
                  <a:extLst>
                    <a:ext uri="{9D8B030D-6E8A-4147-A177-3AD203B41FA5}">
                      <a16:colId xmlns:a16="http://schemas.microsoft.com/office/drawing/2014/main" val="20002"/>
                    </a:ext>
                  </a:extLst>
                </a:gridCol>
              </a:tblGrid>
              <a:tr h="353439">
                <a:tc>
                  <a:txBody>
                    <a:bodyPr/>
                    <a:lstStyle/>
                    <a:p>
                      <a:pPr algn="l"/>
                      <a:r>
                        <a:rPr kumimoji="1" lang="ja-JP" altLang="en-US" sz="1400" dirty="0" smtClean="0">
                          <a:latin typeface="+mn-ea"/>
                          <a:ea typeface="+mn-ea"/>
                        </a:rPr>
                        <a:t>変数名</a:t>
                      </a:r>
                      <a:endParaRPr kumimoji="1" lang="ja-JP" altLang="en-US" sz="1400" dirty="0">
                        <a:latin typeface="+mn-ea"/>
                        <a:ea typeface="+mn-ea"/>
                        <a:cs typeface="Meiryo UI" pitchFamily="50" charset="-128"/>
                      </a:endParaRPr>
                    </a:p>
                  </a:txBody>
                  <a:tcPr marL="180000" anchor="ctr"/>
                </a:tc>
                <a:tc>
                  <a:txBody>
                    <a:bodyPr/>
                    <a:lstStyle/>
                    <a:p>
                      <a:pPr algn="l"/>
                      <a:r>
                        <a:rPr kumimoji="1" lang="ja-JP" altLang="en-US" sz="1400" dirty="0" smtClean="0">
                          <a:latin typeface="+mn-ea"/>
                          <a:ea typeface="+mn-ea"/>
                        </a:rPr>
                        <a:t>意味</a:t>
                      </a:r>
                      <a:endParaRPr kumimoji="1" lang="ja-JP" altLang="en-US" sz="1400" dirty="0">
                        <a:latin typeface="+mn-ea"/>
                        <a:ea typeface="+mn-ea"/>
                        <a:cs typeface="Meiryo UI" pitchFamily="50" charset="-128"/>
                      </a:endParaRPr>
                    </a:p>
                  </a:txBody>
                  <a:tcPr marL="180000" anchor="ctr"/>
                </a:tc>
                <a:tc>
                  <a:txBody>
                    <a:bodyPr/>
                    <a:lstStyle/>
                    <a:p>
                      <a:pPr algn="l"/>
                      <a:r>
                        <a:rPr kumimoji="1" lang="ja-JP" altLang="en-US" sz="1400" dirty="0" smtClean="0">
                          <a:latin typeface="+mn-ea"/>
                          <a:ea typeface="+mn-ea"/>
                        </a:rPr>
                        <a:t>表示例</a:t>
                      </a:r>
                      <a:endParaRPr kumimoji="1" lang="ja-JP" altLang="en-US" sz="1400" dirty="0">
                        <a:latin typeface="+mn-ea"/>
                        <a:ea typeface="+mn-ea"/>
                        <a:cs typeface="Meiryo UI" pitchFamily="50" charset="-128"/>
                      </a:endParaRPr>
                    </a:p>
                  </a:txBody>
                  <a:tcPr marL="180000" anchor="ctr"/>
                </a:tc>
                <a:extLst>
                  <a:ext uri="{0D108BD9-81ED-4DB2-BD59-A6C34878D82A}">
                    <a16:rowId xmlns:a16="http://schemas.microsoft.com/office/drawing/2014/main" val="10000"/>
                  </a:ext>
                </a:extLst>
              </a:tr>
              <a:tr h="353439">
                <a:tc>
                  <a:txBody>
                    <a:bodyPr/>
                    <a:lstStyle/>
                    <a:p>
                      <a:pPr algn="l" fontAlgn="ctr"/>
                      <a:r>
                        <a:rPr lang="en-US" sz="1400" u="none" strike="noStrike" dirty="0">
                          <a:latin typeface="+mn-ea"/>
                          <a:ea typeface="+mn-ea"/>
                        </a:rPr>
                        <a:t>&amp;YYMD</a:t>
                      </a:r>
                      <a:endParaRPr lang="en-US" sz="1400" b="0" i="0" u="none" strike="noStrike" dirty="0">
                        <a:solidFill>
                          <a:srgbClr val="000000"/>
                        </a:solidFill>
                        <a:latin typeface="+mn-ea"/>
                        <a:ea typeface="+mn-ea"/>
                        <a:cs typeface="Meiryo UI" pitchFamily="50" charset="-128"/>
                      </a:endParaRPr>
                    </a:p>
                  </a:txBody>
                  <a:tcPr marL="180000" marR="9525" marT="9525" marB="0" anchor="ctr"/>
                </a:tc>
                <a:tc>
                  <a:txBody>
                    <a:bodyPr/>
                    <a:lstStyle/>
                    <a:p>
                      <a:pPr algn="l" fontAlgn="ctr"/>
                      <a:r>
                        <a:rPr lang="ja-JP" altLang="en-US" sz="1400" u="none" strike="noStrike" dirty="0">
                          <a:latin typeface="+mn-ea"/>
                          <a:ea typeface="+mn-ea"/>
                        </a:rPr>
                        <a:t>現在日付</a:t>
                      </a:r>
                      <a:r>
                        <a:rPr lang="ja-JP" altLang="en-US" sz="1400" u="none" strike="noStrike" dirty="0" smtClean="0">
                          <a:latin typeface="+mn-ea"/>
                          <a:ea typeface="+mn-ea"/>
                        </a:rPr>
                        <a:t>を「</a:t>
                      </a:r>
                      <a:r>
                        <a:rPr lang="en-US" altLang="ja-JP" sz="1400" u="none" strike="noStrike" dirty="0" err="1" smtClean="0">
                          <a:latin typeface="+mn-ea"/>
                          <a:ea typeface="+mn-ea"/>
                        </a:rPr>
                        <a:t>yyyymmdd</a:t>
                      </a:r>
                      <a:r>
                        <a:rPr lang="ja-JP" altLang="en-US" sz="1400" u="none" strike="noStrike" dirty="0" smtClean="0">
                          <a:latin typeface="+mn-ea"/>
                          <a:ea typeface="+mn-ea"/>
                        </a:rPr>
                        <a:t>」</a:t>
                      </a:r>
                      <a:r>
                        <a:rPr lang="ja-JP" altLang="en-US" sz="1400" b="0" i="0" u="none" strike="noStrike" dirty="0" smtClean="0">
                          <a:solidFill>
                            <a:srgbClr val="000000"/>
                          </a:solidFill>
                          <a:latin typeface="+mn-ea"/>
                          <a:ea typeface="+mn-ea"/>
                          <a:cs typeface="Meiryo UI" pitchFamily="50" charset="-128"/>
                        </a:rPr>
                        <a:t>の形式</a:t>
                      </a:r>
                      <a:r>
                        <a:rPr lang="ja-JP" altLang="en-US" sz="1400" u="none" strike="noStrike" dirty="0" smtClean="0">
                          <a:latin typeface="+mn-ea"/>
                          <a:ea typeface="+mn-ea"/>
                        </a:rPr>
                        <a:t>で</a:t>
                      </a:r>
                      <a:r>
                        <a:rPr lang="ja-JP" altLang="en-US" sz="1400" u="none" strike="noStrike" dirty="0">
                          <a:latin typeface="+mn-ea"/>
                          <a:ea typeface="+mn-ea"/>
                        </a:rPr>
                        <a:t>取得</a:t>
                      </a:r>
                      <a:endParaRPr lang="ja-JP" altLang="en-US" sz="1400" b="0" i="0" u="none" strike="noStrike" dirty="0">
                        <a:solidFill>
                          <a:srgbClr val="000000"/>
                        </a:solidFill>
                        <a:latin typeface="+mn-ea"/>
                        <a:ea typeface="+mn-ea"/>
                        <a:cs typeface="Meiryo UI" pitchFamily="50" charset="-128"/>
                      </a:endParaRPr>
                    </a:p>
                  </a:txBody>
                  <a:tcPr marL="180000" marR="9525" marT="9525" marB="0" anchor="ctr"/>
                </a:tc>
                <a:tc>
                  <a:txBody>
                    <a:bodyPr/>
                    <a:lstStyle/>
                    <a:p>
                      <a:pPr algn="r" fontAlgn="ctr"/>
                      <a:r>
                        <a:rPr lang="en-US" altLang="ja-JP" sz="1400" u="none" strike="noStrike" dirty="0" smtClean="0">
                          <a:latin typeface="+mn-ea"/>
                          <a:ea typeface="+mn-ea"/>
                        </a:rPr>
                        <a:t>20201231</a:t>
                      </a:r>
                      <a:endParaRPr lang="en-US" altLang="ja-JP" sz="1400" b="0" i="0" u="none" strike="noStrike" dirty="0">
                        <a:solidFill>
                          <a:srgbClr val="000000"/>
                        </a:solidFill>
                        <a:latin typeface="+mn-ea"/>
                        <a:ea typeface="+mn-ea"/>
                        <a:cs typeface="Meiryo UI" pitchFamily="50" charset="-128"/>
                      </a:endParaRPr>
                    </a:p>
                  </a:txBody>
                  <a:tcPr marL="180000" marR="216000" marT="9525" marB="0" anchor="ctr"/>
                </a:tc>
                <a:extLst>
                  <a:ext uri="{0D108BD9-81ED-4DB2-BD59-A6C34878D82A}">
                    <a16:rowId xmlns:a16="http://schemas.microsoft.com/office/drawing/2014/main" val="10001"/>
                  </a:ext>
                </a:extLst>
              </a:tr>
              <a:tr h="353439">
                <a:tc>
                  <a:txBody>
                    <a:bodyPr/>
                    <a:lstStyle/>
                    <a:p>
                      <a:pPr algn="l" fontAlgn="ctr"/>
                      <a:r>
                        <a:rPr lang="en-US" sz="1400" u="none" strike="noStrike" dirty="0">
                          <a:latin typeface="+mn-ea"/>
                          <a:ea typeface="+mn-ea"/>
                        </a:rPr>
                        <a:t>&amp;YMD</a:t>
                      </a:r>
                      <a:endParaRPr lang="en-US" sz="1400" b="0" i="0" u="none" strike="noStrike" dirty="0">
                        <a:solidFill>
                          <a:srgbClr val="000000"/>
                        </a:solidFill>
                        <a:latin typeface="+mn-ea"/>
                        <a:ea typeface="+mn-ea"/>
                        <a:cs typeface="Meiryo UI" pitchFamily="50" charset="-128"/>
                      </a:endParaRPr>
                    </a:p>
                  </a:txBody>
                  <a:tcPr marL="180000" marR="9525" marT="9525" marB="0" anchor="ctr"/>
                </a:tc>
                <a:tc>
                  <a:txBody>
                    <a:bodyPr/>
                    <a:lstStyle/>
                    <a:p>
                      <a:pPr algn="l" fontAlgn="ctr"/>
                      <a:r>
                        <a:rPr lang="ja-JP" altLang="en-US" sz="1400" u="none" strike="noStrike" dirty="0">
                          <a:latin typeface="+mn-ea"/>
                          <a:ea typeface="+mn-ea"/>
                        </a:rPr>
                        <a:t>現在日付</a:t>
                      </a:r>
                      <a:r>
                        <a:rPr lang="ja-JP" altLang="en-US" sz="1400" u="none" strike="noStrike" dirty="0" smtClean="0">
                          <a:latin typeface="+mn-ea"/>
                          <a:ea typeface="+mn-ea"/>
                        </a:rPr>
                        <a:t>を「</a:t>
                      </a:r>
                      <a:r>
                        <a:rPr lang="en-US" altLang="ja-JP" sz="1400" u="none" strike="noStrike" dirty="0" err="1" smtClean="0">
                          <a:latin typeface="+mn-ea"/>
                          <a:ea typeface="+mn-ea"/>
                        </a:rPr>
                        <a:t>yymmdd</a:t>
                      </a:r>
                      <a:r>
                        <a:rPr lang="ja-JP" altLang="en-US" sz="1400" u="none" strike="noStrike" dirty="0" smtClean="0">
                          <a:latin typeface="+mn-ea"/>
                          <a:ea typeface="+mn-ea"/>
                        </a:rPr>
                        <a:t>」</a:t>
                      </a:r>
                      <a:r>
                        <a:rPr lang="ja-JP" altLang="en-US" sz="1400" b="0" i="0" u="none" strike="noStrike" dirty="0" smtClean="0">
                          <a:solidFill>
                            <a:srgbClr val="000000"/>
                          </a:solidFill>
                          <a:latin typeface="+mn-ea"/>
                          <a:ea typeface="+mn-ea"/>
                          <a:cs typeface="Meiryo UI" pitchFamily="50" charset="-128"/>
                        </a:rPr>
                        <a:t>の形式</a:t>
                      </a:r>
                      <a:r>
                        <a:rPr lang="ja-JP" altLang="en-US" sz="1400" u="none" strike="noStrike" dirty="0" smtClean="0">
                          <a:latin typeface="+mn-ea"/>
                          <a:ea typeface="+mn-ea"/>
                        </a:rPr>
                        <a:t>で</a:t>
                      </a:r>
                      <a:r>
                        <a:rPr lang="ja-JP" altLang="en-US" sz="1400" u="none" strike="noStrike" dirty="0">
                          <a:latin typeface="+mn-ea"/>
                          <a:ea typeface="+mn-ea"/>
                        </a:rPr>
                        <a:t>取得</a:t>
                      </a:r>
                      <a:endParaRPr lang="ja-JP" altLang="en-US" sz="1400" b="0" i="0" u="none" strike="noStrike" dirty="0">
                        <a:solidFill>
                          <a:srgbClr val="000000"/>
                        </a:solidFill>
                        <a:latin typeface="+mn-ea"/>
                        <a:ea typeface="+mn-ea"/>
                        <a:cs typeface="Meiryo UI" pitchFamily="50" charset="-128"/>
                      </a:endParaRPr>
                    </a:p>
                  </a:txBody>
                  <a:tcPr marL="180000" marR="9525" marT="9525" marB="0" anchor="ctr"/>
                </a:tc>
                <a:tc>
                  <a:txBody>
                    <a:bodyPr/>
                    <a:lstStyle/>
                    <a:p>
                      <a:pPr algn="r" fontAlgn="ctr"/>
                      <a:r>
                        <a:rPr lang="en-US" altLang="ja-JP" sz="1400" u="none" strike="noStrike" dirty="0" smtClean="0">
                          <a:latin typeface="+mn-ea"/>
                          <a:ea typeface="+mn-ea"/>
                        </a:rPr>
                        <a:t>201231</a:t>
                      </a:r>
                      <a:endParaRPr lang="en-US" altLang="ja-JP" sz="1400" b="0" i="0" u="none" strike="noStrike" dirty="0">
                        <a:solidFill>
                          <a:srgbClr val="000000"/>
                        </a:solidFill>
                        <a:latin typeface="+mn-ea"/>
                        <a:ea typeface="+mn-ea"/>
                        <a:cs typeface="Meiryo UI" pitchFamily="50" charset="-128"/>
                      </a:endParaRPr>
                    </a:p>
                  </a:txBody>
                  <a:tcPr marL="180000" marR="216000" marT="9525" marB="0" anchor="ctr"/>
                </a:tc>
                <a:extLst>
                  <a:ext uri="{0D108BD9-81ED-4DB2-BD59-A6C34878D82A}">
                    <a16:rowId xmlns:a16="http://schemas.microsoft.com/office/drawing/2014/main" val="10002"/>
                  </a:ext>
                </a:extLst>
              </a:tr>
              <a:tr h="353439">
                <a:tc>
                  <a:txBody>
                    <a:bodyPr/>
                    <a:lstStyle/>
                    <a:p>
                      <a:pPr algn="l" fontAlgn="ctr"/>
                      <a:r>
                        <a:rPr lang="en-US" sz="1400" u="none" strike="noStrike" dirty="0" smtClean="0">
                          <a:latin typeface="+mn-ea"/>
                          <a:ea typeface="+mn-ea"/>
                        </a:rPr>
                        <a:t>&amp;</a:t>
                      </a:r>
                      <a:r>
                        <a:rPr lang="en-US" altLang="ja-JP" sz="1400" u="none" strike="noStrike" dirty="0" smtClean="0">
                          <a:latin typeface="+mn-ea"/>
                          <a:ea typeface="+mn-ea"/>
                        </a:rPr>
                        <a:t>MDY</a:t>
                      </a:r>
                      <a:endParaRPr lang="en-US" sz="1400" b="0" i="0" u="none" strike="noStrike" dirty="0">
                        <a:solidFill>
                          <a:srgbClr val="000000"/>
                        </a:solidFill>
                        <a:latin typeface="+mn-ea"/>
                        <a:ea typeface="+mn-ea"/>
                        <a:cs typeface="Meiryo UI" pitchFamily="50" charset="-128"/>
                      </a:endParaRPr>
                    </a:p>
                  </a:txBody>
                  <a:tcPr marL="180000" marR="9525" marT="9525" marB="0" anchor="ctr"/>
                </a:tc>
                <a:tc>
                  <a:txBody>
                    <a:bodyPr/>
                    <a:lstStyle/>
                    <a:p>
                      <a:pPr algn="l" fontAlgn="ctr"/>
                      <a:r>
                        <a:rPr lang="ja-JP" altLang="en-US" sz="1400" u="none" strike="noStrike" dirty="0">
                          <a:latin typeface="+mn-ea"/>
                          <a:ea typeface="+mn-ea"/>
                        </a:rPr>
                        <a:t>現在日付</a:t>
                      </a:r>
                      <a:r>
                        <a:rPr lang="ja-JP" altLang="en-US" sz="1400" u="none" strike="noStrike" dirty="0" smtClean="0">
                          <a:latin typeface="+mn-ea"/>
                          <a:ea typeface="+mn-ea"/>
                        </a:rPr>
                        <a:t>を「</a:t>
                      </a:r>
                      <a:r>
                        <a:rPr lang="en-US" altLang="ja-JP" sz="1400" u="none" strike="noStrike" dirty="0" smtClean="0">
                          <a:latin typeface="+mn-ea"/>
                          <a:ea typeface="+mn-ea"/>
                        </a:rPr>
                        <a:t>mmddyy</a:t>
                      </a:r>
                      <a:r>
                        <a:rPr lang="ja-JP" altLang="en-US" sz="1400" u="none" strike="noStrike" dirty="0" smtClean="0">
                          <a:latin typeface="+mn-ea"/>
                          <a:ea typeface="+mn-ea"/>
                        </a:rPr>
                        <a:t>」</a:t>
                      </a:r>
                      <a:r>
                        <a:rPr lang="ja-JP" altLang="en-US" sz="1400" b="0" i="0" u="none" strike="noStrike" dirty="0" smtClean="0">
                          <a:solidFill>
                            <a:srgbClr val="000000"/>
                          </a:solidFill>
                          <a:latin typeface="+mn-ea"/>
                          <a:ea typeface="+mn-ea"/>
                          <a:cs typeface="Meiryo UI" pitchFamily="50" charset="-128"/>
                        </a:rPr>
                        <a:t>の形式</a:t>
                      </a:r>
                      <a:r>
                        <a:rPr lang="ja-JP" altLang="en-US" sz="1400" u="none" strike="noStrike" dirty="0" smtClean="0">
                          <a:latin typeface="+mn-ea"/>
                          <a:ea typeface="+mn-ea"/>
                        </a:rPr>
                        <a:t>で</a:t>
                      </a:r>
                      <a:r>
                        <a:rPr lang="ja-JP" altLang="en-US" sz="1400" u="none" strike="noStrike" dirty="0">
                          <a:latin typeface="+mn-ea"/>
                          <a:ea typeface="+mn-ea"/>
                        </a:rPr>
                        <a:t>取得</a:t>
                      </a:r>
                      <a:endParaRPr lang="ja-JP" altLang="en-US" sz="1400" b="0" i="0" u="none" strike="noStrike" dirty="0">
                        <a:solidFill>
                          <a:srgbClr val="000000"/>
                        </a:solidFill>
                        <a:latin typeface="+mn-ea"/>
                        <a:ea typeface="+mn-ea"/>
                        <a:cs typeface="Meiryo UI" pitchFamily="50" charset="-128"/>
                      </a:endParaRPr>
                    </a:p>
                  </a:txBody>
                  <a:tcPr marL="180000" marR="9525" marT="9525" marB="0" anchor="ctr"/>
                </a:tc>
                <a:tc>
                  <a:txBody>
                    <a:bodyPr/>
                    <a:lstStyle/>
                    <a:p>
                      <a:pPr algn="r" fontAlgn="ctr"/>
                      <a:r>
                        <a:rPr lang="en-US" altLang="ja-JP" sz="1400" dirty="0" smtClean="0"/>
                        <a:t>123120</a:t>
                      </a:r>
                      <a:endParaRPr lang="en-US" altLang="ja-JP" sz="1400" b="0" i="0" u="none" strike="noStrike" dirty="0">
                        <a:solidFill>
                          <a:srgbClr val="000000"/>
                        </a:solidFill>
                        <a:latin typeface="+mn-ea"/>
                        <a:ea typeface="+mn-ea"/>
                        <a:cs typeface="Meiryo UI" pitchFamily="50" charset="-128"/>
                      </a:endParaRPr>
                    </a:p>
                  </a:txBody>
                  <a:tcPr marL="180000" marR="216000" marT="9525" marB="0" anchor="ctr"/>
                </a:tc>
                <a:extLst>
                  <a:ext uri="{0D108BD9-81ED-4DB2-BD59-A6C34878D82A}">
                    <a16:rowId xmlns:a16="http://schemas.microsoft.com/office/drawing/2014/main" val="10003"/>
                  </a:ext>
                </a:extLst>
              </a:tr>
              <a:tr h="353439">
                <a:tc>
                  <a:txBody>
                    <a:bodyPr/>
                    <a:lstStyle/>
                    <a:p>
                      <a:pPr algn="l" fontAlgn="ctr"/>
                      <a:r>
                        <a:rPr lang="en-US" sz="1400" u="none" strike="noStrike" dirty="0">
                          <a:latin typeface="+mn-ea"/>
                          <a:ea typeface="+mn-ea"/>
                        </a:rPr>
                        <a:t>&amp;DATEYYMD</a:t>
                      </a:r>
                      <a:endParaRPr lang="en-US" sz="1400" b="0" i="0" u="none" strike="noStrike" dirty="0">
                        <a:solidFill>
                          <a:srgbClr val="000000"/>
                        </a:solidFill>
                        <a:latin typeface="+mn-ea"/>
                        <a:ea typeface="+mn-ea"/>
                        <a:cs typeface="Meiryo UI" pitchFamily="50" charset="-128"/>
                      </a:endParaRPr>
                    </a:p>
                  </a:txBody>
                  <a:tcPr marL="180000" marR="9525" marT="9525" marB="0" anchor="ctr"/>
                </a:tc>
                <a:tc>
                  <a:txBody>
                    <a:bodyPr/>
                    <a:lstStyle/>
                    <a:p>
                      <a:pPr algn="l" fontAlgn="ctr"/>
                      <a:r>
                        <a:rPr lang="ja-JP" altLang="en-US" sz="1400" u="none" strike="noStrike" dirty="0">
                          <a:latin typeface="+mn-ea"/>
                          <a:ea typeface="+mn-ea"/>
                        </a:rPr>
                        <a:t>現在日付</a:t>
                      </a:r>
                      <a:r>
                        <a:rPr lang="ja-JP" altLang="en-US" sz="1400" u="none" strike="noStrike" dirty="0" smtClean="0">
                          <a:latin typeface="+mn-ea"/>
                          <a:ea typeface="+mn-ea"/>
                        </a:rPr>
                        <a:t>を「</a:t>
                      </a:r>
                      <a:r>
                        <a:rPr lang="en-US" altLang="ja-JP" sz="1400" u="none" strike="noStrike" dirty="0" err="1" smtClean="0">
                          <a:latin typeface="+mn-ea"/>
                          <a:ea typeface="+mn-ea"/>
                        </a:rPr>
                        <a:t>yyyy</a:t>
                      </a:r>
                      <a:r>
                        <a:rPr lang="en-US" altLang="ja-JP" sz="1400" u="none" strike="noStrike" dirty="0" smtClean="0">
                          <a:latin typeface="+mn-ea"/>
                          <a:ea typeface="+mn-ea"/>
                        </a:rPr>
                        <a:t>/mm/</a:t>
                      </a:r>
                      <a:r>
                        <a:rPr lang="en-US" altLang="ja-JP" sz="1400" u="none" strike="noStrike" dirty="0" err="1" smtClean="0">
                          <a:latin typeface="+mn-ea"/>
                          <a:ea typeface="+mn-ea"/>
                        </a:rPr>
                        <a:t>dd</a:t>
                      </a:r>
                      <a:r>
                        <a:rPr lang="ja-JP" altLang="en-US" sz="1400" u="none" strike="noStrike" dirty="0" smtClean="0">
                          <a:latin typeface="+mn-ea"/>
                          <a:ea typeface="+mn-ea"/>
                        </a:rPr>
                        <a:t>」</a:t>
                      </a:r>
                      <a:r>
                        <a:rPr lang="ja-JP" altLang="en-US" sz="1400" b="0" i="0" u="none" strike="noStrike" dirty="0" smtClean="0">
                          <a:solidFill>
                            <a:srgbClr val="000000"/>
                          </a:solidFill>
                          <a:latin typeface="+mn-ea"/>
                          <a:ea typeface="+mn-ea"/>
                          <a:cs typeface="Meiryo UI" pitchFamily="50" charset="-128"/>
                        </a:rPr>
                        <a:t>の形式</a:t>
                      </a:r>
                      <a:r>
                        <a:rPr lang="ja-JP" altLang="en-US" sz="1400" u="none" strike="noStrike" dirty="0" smtClean="0">
                          <a:latin typeface="+mn-ea"/>
                          <a:ea typeface="+mn-ea"/>
                        </a:rPr>
                        <a:t>で</a:t>
                      </a:r>
                      <a:r>
                        <a:rPr lang="ja-JP" altLang="en-US" sz="1400" u="none" strike="noStrike" dirty="0">
                          <a:latin typeface="+mn-ea"/>
                          <a:ea typeface="+mn-ea"/>
                        </a:rPr>
                        <a:t>取得</a:t>
                      </a:r>
                      <a:endParaRPr lang="ja-JP" altLang="en-US" sz="1400" b="0" i="0" u="none" strike="noStrike" dirty="0">
                        <a:solidFill>
                          <a:srgbClr val="000000"/>
                        </a:solidFill>
                        <a:latin typeface="+mn-ea"/>
                        <a:ea typeface="+mn-ea"/>
                        <a:cs typeface="Meiryo UI" pitchFamily="50" charset="-128"/>
                      </a:endParaRPr>
                    </a:p>
                  </a:txBody>
                  <a:tcPr marL="180000" marR="9525" marT="9525" marB="0" anchor="ctr"/>
                </a:tc>
                <a:tc>
                  <a:txBody>
                    <a:bodyPr/>
                    <a:lstStyle/>
                    <a:p>
                      <a:pPr algn="r" fontAlgn="ctr"/>
                      <a:r>
                        <a:rPr lang="en-US" altLang="ja-JP" sz="1400" u="none" strike="noStrike" dirty="0" smtClean="0">
                          <a:latin typeface="+mn-ea"/>
                          <a:ea typeface="+mn-ea"/>
                        </a:rPr>
                        <a:t>2020/12/31</a:t>
                      </a:r>
                      <a:endParaRPr lang="en-US" altLang="ja-JP" sz="1400" b="0" i="0" u="none" strike="noStrike" dirty="0">
                        <a:solidFill>
                          <a:srgbClr val="000000"/>
                        </a:solidFill>
                        <a:latin typeface="+mn-ea"/>
                        <a:ea typeface="+mn-ea"/>
                        <a:cs typeface="Meiryo UI" pitchFamily="50" charset="-128"/>
                      </a:endParaRPr>
                    </a:p>
                  </a:txBody>
                  <a:tcPr marL="180000" marR="216000" marT="9525" marB="0" anchor="ctr"/>
                </a:tc>
                <a:extLst>
                  <a:ext uri="{0D108BD9-81ED-4DB2-BD59-A6C34878D82A}">
                    <a16:rowId xmlns:a16="http://schemas.microsoft.com/office/drawing/2014/main" val="10005"/>
                  </a:ext>
                </a:extLst>
              </a:tr>
              <a:tr h="353439">
                <a:tc>
                  <a:txBody>
                    <a:bodyPr/>
                    <a:lstStyle/>
                    <a:p>
                      <a:pPr algn="l" fontAlgn="ctr"/>
                      <a:r>
                        <a:rPr lang="en-US" sz="1400" u="none" strike="noStrike" dirty="0">
                          <a:latin typeface="+mn-ea"/>
                          <a:ea typeface="+mn-ea"/>
                        </a:rPr>
                        <a:t>&amp;</a:t>
                      </a:r>
                      <a:r>
                        <a:rPr lang="en-US" sz="1400" u="none" strike="noStrike" dirty="0" smtClean="0">
                          <a:latin typeface="+mn-ea"/>
                          <a:ea typeface="+mn-ea"/>
                        </a:rPr>
                        <a:t>DATEYMD</a:t>
                      </a:r>
                      <a:endParaRPr lang="en-US" sz="1400" b="0" i="0" u="none" strike="noStrike" dirty="0">
                        <a:solidFill>
                          <a:srgbClr val="000000"/>
                        </a:solidFill>
                        <a:latin typeface="+mn-ea"/>
                        <a:ea typeface="+mn-ea"/>
                        <a:cs typeface="Meiryo UI" pitchFamily="50" charset="-128"/>
                      </a:endParaRPr>
                    </a:p>
                  </a:txBody>
                  <a:tcPr marL="180000" marR="9525" marT="9525" marB="0" anchor="ctr"/>
                </a:tc>
                <a:tc>
                  <a:txBody>
                    <a:bodyPr/>
                    <a:lstStyle/>
                    <a:p>
                      <a:pPr algn="l" fontAlgn="ctr"/>
                      <a:r>
                        <a:rPr lang="ja-JP" altLang="en-US" sz="1400" u="none" strike="noStrike" dirty="0">
                          <a:latin typeface="+mn-ea"/>
                          <a:ea typeface="+mn-ea"/>
                        </a:rPr>
                        <a:t>現在日付</a:t>
                      </a:r>
                      <a:r>
                        <a:rPr lang="ja-JP" altLang="en-US" sz="1400" u="none" strike="noStrike" dirty="0" smtClean="0">
                          <a:latin typeface="+mn-ea"/>
                          <a:ea typeface="+mn-ea"/>
                        </a:rPr>
                        <a:t>を「</a:t>
                      </a:r>
                      <a:r>
                        <a:rPr lang="en-US" altLang="ja-JP" sz="1400" u="none" strike="noStrike" dirty="0" err="1" smtClean="0">
                          <a:latin typeface="+mn-ea"/>
                          <a:ea typeface="+mn-ea"/>
                        </a:rPr>
                        <a:t>yy</a:t>
                      </a:r>
                      <a:r>
                        <a:rPr lang="en-US" altLang="ja-JP" sz="1400" u="none" strike="noStrike" dirty="0" smtClean="0">
                          <a:latin typeface="+mn-ea"/>
                          <a:ea typeface="+mn-ea"/>
                        </a:rPr>
                        <a:t>/mm/</a:t>
                      </a:r>
                      <a:r>
                        <a:rPr lang="en-US" altLang="ja-JP" sz="1400" u="none" strike="noStrike" dirty="0" err="1" smtClean="0">
                          <a:latin typeface="+mn-ea"/>
                          <a:ea typeface="+mn-ea"/>
                        </a:rPr>
                        <a:t>dd</a:t>
                      </a:r>
                      <a:r>
                        <a:rPr lang="ja-JP" altLang="en-US" sz="1400" u="none" strike="noStrike" dirty="0" smtClean="0">
                          <a:latin typeface="+mn-ea"/>
                          <a:ea typeface="+mn-ea"/>
                        </a:rPr>
                        <a:t>」</a:t>
                      </a:r>
                      <a:r>
                        <a:rPr lang="ja-JP" altLang="en-US" sz="1400" b="0" i="0" u="none" strike="noStrike" dirty="0" smtClean="0">
                          <a:solidFill>
                            <a:srgbClr val="000000"/>
                          </a:solidFill>
                          <a:latin typeface="+mn-ea"/>
                          <a:ea typeface="+mn-ea"/>
                          <a:cs typeface="Meiryo UI" pitchFamily="50" charset="-128"/>
                        </a:rPr>
                        <a:t>の形式</a:t>
                      </a:r>
                      <a:r>
                        <a:rPr lang="ja-JP" altLang="en-US" sz="1400" u="none" strike="noStrike" dirty="0" smtClean="0">
                          <a:latin typeface="+mn-ea"/>
                          <a:ea typeface="+mn-ea"/>
                        </a:rPr>
                        <a:t>で</a:t>
                      </a:r>
                      <a:r>
                        <a:rPr lang="ja-JP" altLang="en-US" sz="1400" u="none" strike="noStrike" dirty="0">
                          <a:latin typeface="+mn-ea"/>
                          <a:ea typeface="+mn-ea"/>
                        </a:rPr>
                        <a:t>取得</a:t>
                      </a:r>
                      <a:endParaRPr lang="ja-JP" altLang="en-US" sz="1400" b="0" i="0" u="none" strike="noStrike" dirty="0">
                        <a:solidFill>
                          <a:srgbClr val="000000"/>
                        </a:solidFill>
                        <a:latin typeface="+mn-ea"/>
                        <a:ea typeface="+mn-ea"/>
                        <a:cs typeface="Meiryo UI" pitchFamily="50" charset="-128"/>
                      </a:endParaRPr>
                    </a:p>
                  </a:txBody>
                  <a:tcPr marL="180000" marR="9525" marT="9525" marB="0" anchor="ctr"/>
                </a:tc>
                <a:tc>
                  <a:txBody>
                    <a:bodyPr/>
                    <a:lstStyle/>
                    <a:p>
                      <a:pPr algn="r" fontAlgn="ctr"/>
                      <a:r>
                        <a:rPr lang="en-US" altLang="ja-JP" sz="1400" u="none" strike="noStrike" dirty="0" smtClean="0">
                          <a:latin typeface="+mn-ea"/>
                          <a:ea typeface="+mn-ea"/>
                        </a:rPr>
                        <a:t>20/12/31</a:t>
                      </a:r>
                      <a:endParaRPr lang="en-US" altLang="ja-JP" sz="1400" b="0" i="0" u="none" strike="noStrike" dirty="0">
                        <a:solidFill>
                          <a:srgbClr val="000000"/>
                        </a:solidFill>
                        <a:latin typeface="+mn-ea"/>
                        <a:ea typeface="+mn-ea"/>
                        <a:cs typeface="Meiryo UI" pitchFamily="50" charset="-128"/>
                      </a:endParaRPr>
                    </a:p>
                  </a:txBody>
                  <a:tcPr marL="180000" marR="216000" marT="9525" marB="0" anchor="ctr"/>
                </a:tc>
                <a:extLst>
                  <a:ext uri="{0D108BD9-81ED-4DB2-BD59-A6C34878D82A}">
                    <a16:rowId xmlns:a16="http://schemas.microsoft.com/office/drawing/2014/main" val="2840693719"/>
                  </a:ext>
                </a:extLst>
              </a:tr>
              <a:tr h="353439">
                <a:tc>
                  <a:txBody>
                    <a:bodyPr/>
                    <a:lstStyle/>
                    <a:p>
                      <a:pPr marL="0" marR="0" lvl="0" indent="0" algn="l" defTabSz="1219170" rtl="0" eaLnBrk="1" fontAlgn="ctr" latinLnBrk="0" hangingPunct="1">
                        <a:lnSpc>
                          <a:spcPct val="100000"/>
                        </a:lnSpc>
                        <a:spcBef>
                          <a:spcPts val="0"/>
                        </a:spcBef>
                        <a:spcAft>
                          <a:spcPts val="0"/>
                        </a:spcAft>
                        <a:buClrTx/>
                        <a:buSzTx/>
                        <a:buFontTx/>
                        <a:buNone/>
                        <a:tabLst/>
                        <a:defRPr/>
                      </a:pPr>
                      <a:r>
                        <a:rPr lang="en-US" altLang="ja-JP" sz="1400" u="none" strike="noStrike" dirty="0" smtClean="0">
                          <a:latin typeface="+mn-ea"/>
                          <a:ea typeface="+mn-ea"/>
                        </a:rPr>
                        <a:t>&amp;DATEYY</a:t>
                      </a:r>
                      <a:endParaRPr lang="en-US" altLang="ja-JP" sz="1400" b="0" i="0" u="none" strike="noStrike" dirty="0" smtClean="0">
                        <a:solidFill>
                          <a:srgbClr val="000000"/>
                        </a:solidFill>
                        <a:latin typeface="+mn-ea"/>
                        <a:ea typeface="+mn-ea"/>
                        <a:cs typeface="Meiryo UI" pitchFamily="50" charset="-128"/>
                      </a:endParaRPr>
                    </a:p>
                  </a:txBody>
                  <a:tcPr marL="180000" marR="9525" marT="9525" marB="0" anchor="ctr"/>
                </a:tc>
                <a:tc>
                  <a:txBody>
                    <a:bodyPr/>
                    <a:lstStyle/>
                    <a:p>
                      <a:pPr marL="0" marR="0" lvl="0" indent="0" algn="l" defTabSz="1219170" rtl="0" eaLnBrk="1" fontAlgn="ctr" latinLnBrk="0" hangingPunct="1">
                        <a:lnSpc>
                          <a:spcPct val="100000"/>
                        </a:lnSpc>
                        <a:spcBef>
                          <a:spcPts val="0"/>
                        </a:spcBef>
                        <a:spcAft>
                          <a:spcPts val="0"/>
                        </a:spcAft>
                        <a:buClrTx/>
                        <a:buSzTx/>
                        <a:buFontTx/>
                        <a:buNone/>
                        <a:tabLst/>
                        <a:defRPr/>
                      </a:pPr>
                      <a:r>
                        <a:rPr lang="ja-JP" altLang="en-US" sz="1400" u="none" strike="noStrike" dirty="0" smtClean="0">
                          <a:latin typeface="+mn-ea"/>
                          <a:ea typeface="+mn-ea"/>
                        </a:rPr>
                        <a:t>現在日付を「</a:t>
                      </a:r>
                      <a:r>
                        <a:rPr lang="en-US" altLang="ja-JP" sz="1400" u="none" strike="noStrike" dirty="0" err="1" smtClean="0">
                          <a:latin typeface="+mn-ea"/>
                          <a:ea typeface="+mn-ea"/>
                        </a:rPr>
                        <a:t>yyyy</a:t>
                      </a:r>
                      <a:r>
                        <a:rPr lang="ja-JP" altLang="en-US" sz="1400" u="none" strike="noStrike" dirty="0" smtClean="0">
                          <a:latin typeface="+mn-ea"/>
                          <a:ea typeface="+mn-ea"/>
                        </a:rPr>
                        <a:t>」</a:t>
                      </a:r>
                      <a:r>
                        <a:rPr lang="ja-JP" altLang="en-US" sz="1400" b="0" i="0" u="none" strike="noStrike" dirty="0" smtClean="0">
                          <a:solidFill>
                            <a:srgbClr val="000000"/>
                          </a:solidFill>
                          <a:latin typeface="+mn-ea"/>
                          <a:ea typeface="+mn-ea"/>
                          <a:cs typeface="Meiryo UI" pitchFamily="50" charset="-128"/>
                        </a:rPr>
                        <a:t>の形式</a:t>
                      </a:r>
                      <a:r>
                        <a:rPr lang="ja-JP" altLang="en-US" sz="1400" u="none" strike="noStrike" dirty="0" smtClean="0">
                          <a:latin typeface="+mn-ea"/>
                          <a:ea typeface="+mn-ea"/>
                        </a:rPr>
                        <a:t>で取得</a:t>
                      </a:r>
                      <a:endParaRPr lang="ja-JP" altLang="en-US" sz="1400" b="0" i="0" u="none" strike="noStrike" dirty="0" smtClean="0">
                        <a:solidFill>
                          <a:srgbClr val="000000"/>
                        </a:solidFill>
                        <a:latin typeface="+mn-ea"/>
                        <a:ea typeface="+mn-ea"/>
                        <a:cs typeface="Meiryo UI" pitchFamily="50" charset="-128"/>
                      </a:endParaRPr>
                    </a:p>
                  </a:txBody>
                  <a:tcPr marL="180000" marR="9525" marT="9525" marB="0" anchor="ctr"/>
                </a:tc>
                <a:tc>
                  <a:txBody>
                    <a:bodyPr/>
                    <a:lstStyle/>
                    <a:p>
                      <a:pPr algn="r" fontAlgn="ctr"/>
                      <a:r>
                        <a:rPr lang="en-US" altLang="ja-JP" sz="1400" b="0" i="0" u="none" strike="noStrike" dirty="0" smtClean="0">
                          <a:solidFill>
                            <a:srgbClr val="000000"/>
                          </a:solidFill>
                          <a:latin typeface="+mn-ea"/>
                          <a:ea typeface="+mn-ea"/>
                          <a:cs typeface="Meiryo UI" pitchFamily="50" charset="-128"/>
                        </a:rPr>
                        <a:t>2020</a:t>
                      </a:r>
                      <a:endParaRPr lang="en-US" altLang="ja-JP" sz="1400" b="0" i="0" u="none" strike="noStrike" dirty="0">
                        <a:solidFill>
                          <a:srgbClr val="000000"/>
                        </a:solidFill>
                        <a:latin typeface="+mn-ea"/>
                        <a:ea typeface="+mn-ea"/>
                        <a:cs typeface="Meiryo UI" pitchFamily="50" charset="-128"/>
                      </a:endParaRPr>
                    </a:p>
                  </a:txBody>
                  <a:tcPr marL="180000" marR="216000" marT="9525" marB="0" anchor="ctr"/>
                </a:tc>
                <a:extLst>
                  <a:ext uri="{0D108BD9-81ED-4DB2-BD59-A6C34878D82A}">
                    <a16:rowId xmlns:a16="http://schemas.microsoft.com/office/drawing/2014/main" val="2011612062"/>
                  </a:ext>
                </a:extLst>
              </a:tr>
              <a:tr h="353439">
                <a:tc>
                  <a:txBody>
                    <a:bodyPr/>
                    <a:lstStyle/>
                    <a:p>
                      <a:pPr algn="l" fontAlgn="ctr"/>
                      <a:r>
                        <a:rPr lang="en-US" altLang="ja-JP" sz="1400" u="none" strike="noStrike" dirty="0" smtClean="0">
                          <a:latin typeface="+mn-ea"/>
                          <a:ea typeface="+mn-ea"/>
                        </a:rPr>
                        <a:t>&amp;DATEM</a:t>
                      </a:r>
                      <a:endParaRPr lang="en-US" sz="1400" b="0" i="0" u="none" strike="noStrike" dirty="0">
                        <a:solidFill>
                          <a:srgbClr val="000000"/>
                        </a:solidFill>
                        <a:latin typeface="+mn-ea"/>
                        <a:ea typeface="+mn-ea"/>
                        <a:cs typeface="Meiryo UI" pitchFamily="50" charset="-128"/>
                      </a:endParaRPr>
                    </a:p>
                  </a:txBody>
                  <a:tcPr marL="180000" marR="9525" marT="9525" marB="0" anchor="ctr"/>
                </a:tc>
                <a:tc>
                  <a:txBody>
                    <a:bodyPr/>
                    <a:lstStyle/>
                    <a:p>
                      <a:pPr algn="l" fontAlgn="ctr"/>
                      <a:r>
                        <a:rPr lang="ja-JP" altLang="en-US" sz="1400" u="none" strike="noStrike" dirty="0" smtClean="0">
                          <a:latin typeface="+mn-ea"/>
                          <a:ea typeface="+mn-ea"/>
                        </a:rPr>
                        <a:t>現在日付を「</a:t>
                      </a:r>
                      <a:r>
                        <a:rPr lang="en-US" altLang="ja-JP" sz="1400" u="none" strike="noStrike" dirty="0" smtClean="0">
                          <a:latin typeface="+mn-ea"/>
                          <a:ea typeface="+mn-ea"/>
                        </a:rPr>
                        <a:t>mm</a:t>
                      </a:r>
                      <a:r>
                        <a:rPr lang="ja-JP" altLang="en-US" sz="1400" u="none" strike="noStrike" dirty="0" smtClean="0">
                          <a:latin typeface="+mn-ea"/>
                          <a:ea typeface="+mn-ea"/>
                        </a:rPr>
                        <a:t>」</a:t>
                      </a:r>
                      <a:r>
                        <a:rPr lang="ja-JP" altLang="en-US" sz="1400" b="0" i="0" u="none" strike="noStrike" dirty="0" smtClean="0">
                          <a:solidFill>
                            <a:srgbClr val="000000"/>
                          </a:solidFill>
                          <a:latin typeface="+mn-ea"/>
                          <a:ea typeface="+mn-ea"/>
                          <a:cs typeface="Meiryo UI" pitchFamily="50" charset="-128"/>
                        </a:rPr>
                        <a:t>の形式</a:t>
                      </a:r>
                      <a:r>
                        <a:rPr lang="ja-JP" altLang="en-US" sz="1400" u="none" strike="noStrike" dirty="0" smtClean="0">
                          <a:latin typeface="+mn-ea"/>
                          <a:ea typeface="+mn-ea"/>
                        </a:rPr>
                        <a:t>で取得</a:t>
                      </a:r>
                      <a:endParaRPr lang="ja-JP" altLang="en-US" sz="1400" b="0" i="0" u="none" strike="noStrike" dirty="0">
                        <a:solidFill>
                          <a:srgbClr val="000000"/>
                        </a:solidFill>
                        <a:latin typeface="+mn-ea"/>
                        <a:ea typeface="+mn-ea"/>
                        <a:cs typeface="Meiryo UI" pitchFamily="50" charset="-128"/>
                      </a:endParaRPr>
                    </a:p>
                  </a:txBody>
                  <a:tcPr marL="180000" marR="9525" marT="9525" marB="0" anchor="ctr"/>
                </a:tc>
                <a:tc>
                  <a:txBody>
                    <a:bodyPr/>
                    <a:lstStyle/>
                    <a:p>
                      <a:pPr algn="r" fontAlgn="ctr"/>
                      <a:r>
                        <a:rPr lang="en-US" altLang="ja-JP" sz="1400" b="0" i="0" u="none" strike="noStrike" dirty="0" smtClean="0">
                          <a:solidFill>
                            <a:srgbClr val="000000"/>
                          </a:solidFill>
                          <a:latin typeface="+mn-ea"/>
                          <a:ea typeface="+mn-ea"/>
                          <a:cs typeface="Meiryo UI" pitchFamily="50" charset="-128"/>
                        </a:rPr>
                        <a:t>12</a:t>
                      </a:r>
                      <a:endParaRPr lang="en-US" altLang="ja-JP" sz="1400" b="0" i="0" u="none" strike="noStrike" dirty="0">
                        <a:solidFill>
                          <a:srgbClr val="000000"/>
                        </a:solidFill>
                        <a:latin typeface="+mn-ea"/>
                        <a:ea typeface="+mn-ea"/>
                        <a:cs typeface="Meiryo UI" pitchFamily="50" charset="-128"/>
                      </a:endParaRPr>
                    </a:p>
                  </a:txBody>
                  <a:tcPr marL="180000" marR="216000" marT="9525" marB="0" anchor="ctr"/>
                </a:tc>
                <a:extLst>
                  <a:ext uri="{0D108BD9-81ED-4DB2-BD59-A6C34878D82A}">
                    <a16:rowId xmlns:a16="http://schemas.microsoft.com/office/drawing/2014/main" val="1031357096"/>
                  </a:ext>
                </a:extLst>
              </a:tr>
              <a:tr h="353439">
                <a:tc>
                  <a:txBody>
                    <a:bodyPr/>
                    <a:lstStyle/>
                    <a:p>
                      <a:pPr algn="l" fontAlgn="ctr"/>
                      <a:r>
                        <a:rPr lang="en-US" altLang="ja-JP" sz="1400" u="none" strike="noStrike" dirty="0" smtClean="0">
                          <a:latin typeface="+mn-ea"/>
                          <a:ea typeface="+mn-ea"/>
                        </a:rPr>
                        <a:t>&amp;DATED</a:t>
                      </a:r>
                      <a:endParaRPr lang="en-US" sz="1400" b="0" i="0" u="none" strike="noStrike" dirty="0">
                        <a:solidFill>
                          <a:srgbClr val="000000"/>
                        </a:solidFill>
                        <a:latin typeface="+mn-ea"/>
                        <a:ea typeface="+mn-ea"/>
                        <a:cs typeface="Meiryo UI" pitchFamily="50" charset="-128"/>
                      </a:endParaRPr>
                    </a:p>
                  </a:txBody>
                  <a:tcPr marL="180000" marR="9525" marT="9525" marB="0" anchor="ctr"/>
                </a:tc>
                <a:tc>
                  <a:txBody>
                    <a:bodyPr/>
                    <a:lstStyle/>
                    <a:p>
                      <a:pPr algn="l" fontAlgn="ctr"/>
                      <a:r>
                        <a:rPr lang="ja-JP" altLang="en-US" sz="1400" u="none" strike="noStrike" dirty="0" smtClean="0">
                          <a:latin typeface="+mn-ea"/>
                          <a:ea typeface="+mn-ea"/>
                        </a:rPr>
                        <a:t>現在日付を「</a:t>
                      </a:r>
                      <a:r>
                        <a:rPr lang="en-US" altLang="ja-JP" sz="1400" u="none" strike="noStrike" dirty="0" err="1" smtClean="0">
                          <a:latin typeface="+mn-ea"/>
                          <a:ea typeface="+mn-ea"/>
                        </a:rPr>
                        <a:t>dd</a:t>
                      </a:r>
                      <a:r>
                        <a:rPr lang="ja-JP" altLang="en-US" sz="1400" u="none" strike="noStrike" dirty="0" smtClean="0">
                          <a:latin typeface="+mn-ea"/>
                          <a:ea typeface="+mn-ea"/>
                        </a:rPr>
                        <a:t>」</a:t>
                      </a:r>
                      <a:r>
                        <a:rPr lang="ja-JP" altLang="en-US" sz="1400" b="0" i="0" u="none" strike="noStrike" dirty="0" smtClean="0">
                          <a:solidFill>
                            <a:srgbClr val="000000"/>
                          </a:solidFill>
                          <a:latin typeface="+mn-ea"/>
                          <a:ea typeface="+mn-ea"/>
                          <a:cs typeface="Meiryo UI" pitchFamily="50" charset="-128"/>
                        </a:rPr>
                        <a:t>の形式</a:t>
                      </a:r>
                      <a:r>
                        <a:rPr lang="ja-JP" altLang="en-US" sz="1400" u="none" strike="noStrike" dirty="0" smtClean="0">
                          <a:latin typeface="+mn-ea"/>
                          <a:ea typeface="+mn-ea"/>
                        </a:rPr>
                        <a:t>で取得</a:t>
                      </a:r>
                      <a:endParaRPr lang="ja-JP" altLang="en-US" sz="1400" b="0" i="0" u="none" strike="noStrike" dirty="0">
                        <a:solidFill>
                          <a:srgbClr val="000000"/>
                        </a:solidFill>
                        <a:latin typeface="+mn-ea"/>
                        <a:ea typeface="+mn-ea"/>
                        <a:cs typeface="Meiryo UI" pitchFamily="50" charset="-128"/>
                      </a:endParaRPr>
                    </a:p>
                  </a:txBody>
                  <a:tcPr marL="180000" marR="9525" marT="9525" marB="0" anchor="ctr"/>
                </a:tc>
                <a:tc>
                  <a:txBody>
                    <a:bodyPr/>
                    <a:lstStyle/>
                    <a:p>
                      <a:pPr algn="r" fontAlgn="ctr"/>
                      <a:r>
                        <a:rPr lang="en-US" altLang="ja-JP" sz="1400" b="0" i="0" u="none" strike="noStrike" dirty="0" smtClean="0">
                          <a:solidFill>
                            <a:srgbClr val="000000"/>
                          </a:solidFill>
                          <a:latin typeface="+mn-ea"/>
                          <a:ea typeface="+mn-ea"/>
                          <a:cs typeface="Meiryo UI" pitchFamily="50" charset="-128"/>
                        </a:rPr>
                        <a:t>31</a:t>
                      </a:r>
                      <a:endParaRPr lang="en-US" altLang="ja-JP" sz="1400" b="0" i="0" u="none" strike="noStrike" dirty="0">
                        <a:solidFill>
                          <a:srgbClr val="000000"/>
                        </a:solidFill>
                        <a:latin typeface="+mn-ea"/>
                        <a:ea typeface="+mn-ea"/>
                        <a:cs typeface="Meiryo UI" pitchFamily="50" charset="-128"/>
                      </a:endParaRPr>
                    </a:p>
                  </a:txBody>
                  <a:tcPr marL="180000" marR="216000" marT="9525" marB="0" anchor="ctr"/>
                </a:tc>
                <a:extLst>
                  <a:ext uri="{0D108BD9-81ED-4DB2-BD59-A6C34878D82A}">
                    <a16:rowId xmlns:a16="http://schemas.microsoft.com/office/drawing/2014/main" val="3143949100"/>
                  </a:ext>
                </a:extLst>
              </a:tr>
              <a:tr h="353439">
                <a:tc>
                  <a:txBody>
                    <a:bodyPr/>
                    <a:lstStyle/>
                    <a:p>
                      <a:pPr algn="l" fontAlgn="ctr"/>
                      <a:r>
                        <a:rPr lang="en-US" sz="1400" u="none" strike="noStrike" dirty="0">
                          <a:latin typeface="+mn-ea"/>
                          <a:ea typeface="+mn-ea"/>
                        </a:rPr>
                        <a:t>&amp;DATE</a:t>
                      </a:r>
                      <a:endParaRPr lang="en-US" sz="1400" b="0" i="0" u="none" strike="noStrike" dirty="0">
                        <a:solidFill>
                          <a:srgbClr val="000000"/>
                        </a:solidFill>
                        <a:latin typeface="+mn-ea"/>
                        <a:ea typeface="+mn-ea"/>
                        <a:cs typeface="Meiryo UI" pitchFamily="50" charset="-128"/>
                      </a:endParaRPr>
                    </a:p>
                  </a:txBody>
                  <a:tcPr marL="180000" marR="9525" marT="9525" marB="0" anchor="ctr"/>
                </a:tc>
                <a:tc>
                  <a:txBody>
                    <a:bodyPr/>
                    <a:lstStyle/>
                    <a:p>
                      <a:pPr algn="l" fontAlgn="ctr"/>
                      <a:r>
                        <a:rPr lang="ja-JP" altLang="en-US" sz="1400" u="none" strike="noStrike" dirty="0">
                          <a:latin typeface="+mn-ea"/>
                          <a:ea typeface="+mn-ea"/>
                        </a:rPr>
                        <a:t>現在日付</a:t>
                      </a:r>
                      <a:r>
                        <a:rPr lang="ja-JP" altLang="en-US" sz="1400" u="none" strike="noStrike" dirty="0" smtClean="0">
                          <a:latin typeface="+mn-ea"/>
                          <a:ea typeface="+mn-ea"/>
                        </a:rPr>
                        <a:t>を「</a:t>
                      </a:r>
                      <a:r>
                        <a:rPr lang="en-US" altLang="ja-JP" sz="1400" u="none" strike="noStrike" dirty="0" smtClean="0">
                          <a:latin typeface="+mn-ea"/>
                          <a:ea typeface="+mn-ea"/>
                        </a:rPr>
                        <a:t>mm/</a:t>
                      </a:r>
                      <a:r>
                        <a:rPr lang="en-US" altLang="ja-JP" sz="1400" u="none" strike="noStrike" dirty="0" err="1" smtClean="0">
                          <a:latin typeface="+mn-ea"/>
                          <a:ea typeface="+mn-ea"/>
                        </a:rPr>
                        <a:t>dd</a:t>
                      </a:r>
                      <a:r>
                        <a:rPr lang="en-US" altLang="ja-JP" sz="1400" u="none" strike="noStrike" dirty="0" smtClean="0">
                          <a:latin typeface="+mn-ea"/>
                          <a:ea typeface="+mn-ea"/>
                        </a:rPr>
                        <a:t>/</a:t>
                      </a:r>
                      <a:r>
                        <a:rPr lang="en-US" altLang="ja-JP" sz="1400" u="none" strike="noStrike" dirty="0" err="1" smtClean="0">
                          <a:latin typeface="+mn-ea"/>
                          <a:ea typeface="+mn-ea"/>
                        </a:rPr>
                        <a:t>yy</a:t>
                      </a:r>
                      <a:r>
                        <a:rPr lang="ja-JP" altLang="en-US" sz="1400" u="none" strike="noStrike" dirty="0" smtClean="0">
                          <a:latin typeface="+mn-ea"/>
                          <a:ea typeface="+mn-ea"/>
                        </a:rPr>
                        <a:t>」</a:t>
                      </a:r>
                      <a:r>
                        <a:rPr lang="ja-JP" altLang="en-US" sz="1400" b="0" i="0" u="none" strike="noStrike" dirty="0" smtClean="0">
                          <a:solidFill>
                            <a:srgbClr val="000000"/>
                          </a:solidFill>
                          <a:latin typeface="+mn-ea"/>
                          <a:ea typeface="+mn-ea"/>
                          <a:cs typeface="Meiryo UI" pitchFamily="50" charset="-128"/>
                        </a:rPr>
                        <a:t>の形式</a:t>
                      </a:r>
                      <a:r>
                        <a:rPr lang="ja-JP" altLang="en-US" sz="1400" u="none" strike="noStrike" dirty="0" smtClean="0">
                          <a:latin typeface="+mn-ea"/>
                          <a:ea typeface="+mn-ea"/>
                        </a:rPr>
                        <a:t>で</a:t>
                      </a:r>
                      <a:r>
                        <a:rPr lang="ja-JP" altLang="en-US" sz="1400" u="none" strike="noStrike" dirty="0">
                          <a:latin typeface="+mn-ea"/>
                          <a:ea typeface="+mn-ea"/>
                        </a:rPr>
                        <a:t>取得</a:t>
                      </a:r>
                      <a:endParaRPr lang="ja-JP" altLang="en-US" sz="1400" b="0" i="0" u="none" strike="noStrike" dirty="0">
                        <a:solidFill>
                          <a:srgbClr val="000000"/>
                        </a:solidFill>
                        <a:latin typeface="+mn-ea"/>
                        <a:ea typeface="+mn-ea"/>
                        <a:cs typeface="Meiryo UI" pitchFamily="50" charset="-128"/>
                      </a:endParaRPr>
                    </a:p>
                  </a:txBody>
                  <a:tcPr marL="180000" marR="9525" marT="9525" marB="0" anchor="ctr"/>
                </a:tc>
                <a:tc>
                  <a:txBody>
                    <a:bodyPr/>
                    <a:lstStyle/>
                    <a:p>
                      <a:pPr algn="r" fontAlgn="ctr"/>
                      <a:r>
                        <a:rPr lang="en-US" altLang="ja-JP" sz="1400" u="none" strike="noStrike" dirty="0" smtClean="0">
                          <a:latin typeface="+mn-ea"/>
                          <a:ea typeface="+mn-ea"/>
                        </a:rPr>
                        <a:t>12/31/20</a:t>
                      </a:r>
                      <a:endParaRPr lang="en-US" altLang="ja-JP" sz="1400" b="0" i="0" u="none" strike="noStrike" dirty="0">
                        <a:solidFill>
                          <a:srgbClr val="000000"/>
                        </a:solidFill>
                        <a:latin typeface="+mn-ea"/>
                        <a:ea typeface="+mn-ea"/>
                        <a:cs typeface="Meiryo UI" pitchFamily="50" charset="-128"/>
                      </a:endParaRPr>
                    </a:p>
                  </a:txBody>
                  <a:tcPr marL="180000" marR="216000" marT="9525" marB="0" anchor="ctr"/>
                </a:tc>
                <a:extLst>
                  <a:ext uri="{0D108BD9-81ED-4DB2-BD59-A6C34878D82A}">
                    <a16:rowId xmlns:a16="http://schemas.microsoft.com/office/drawing/2014/main" val="2112314644"/>
                  </a:ext>
                </a:extLst>
              </a:tr>
              <a:tr h="353439">
                <a:tc>
                  <a:txBody>
                    <a:bodyPr/>
                    <a:lstStyle/>
                    <a:p>
                      <a:pPr algn="l" fontAlgn="ctr"/>
                      <a:r>
                        <a:rPr lang="en-US" altLang="ja-JP" sz="1400" b="0" i="0" u="none" strike="noStrike" dirty="0" smtClean="0">
                          <a:solidFill>
                            <a:srgbClr val="000000"/>
                          </a:solidFill>
                          <a:latin typeface="+mn-ea"/>
                          <a:ea typeface="+mn-ea"/>
                          <a:cs typeface="Meiryo UI" pitchFamily="50" charset="-128"/>
                        </a:rPr>
                        <a:t>&amp;TOD</a:t>
                      </a:r>
                      <a:endParaRPr lang="en-US" sz="1400" b="0" i="0" u="none" strike="noStrike" dirty="0">
                        <a:solidFill>
                          <a:srgbClr val="000000"/>
                        </a:solidFill>
                        <a:latin typeface="+mn-ea"/>
                        <a:ea typeface="+mn-ea"/>
                        <a:cs typeface="Meiryo UI" pitchFamily="50" charset="-128"/>
                      </a:endParaRPr>
                    </a:p>
                  </a:txBody>
                  <a:tcPr marL="180000" marR="9525" marT="9525" marB="0" anchor="ctr"/>
                </a:tc>
                <a:tc>
                  <a:txBody>
                    <a:bodyPr/>
                    <a:lstStyle/>
                    <a:p>
                      <a:pPr algn="l" fontAlgn="ctr"/>
                      <a:r>
                        <a:rPr lang="ja-JP" altLang="en-US" sz="1400" b="0" i="0" u="none" strike="noStrike" dirty="0" smtClean="0">
                          <a:solidFill>
                            <a:srgbClr val="000000"/>
                          </a:solidFill>
                          <a:latin typeface="+mn-ea"/>
                          <a:ea typeface="+mn-ea"/>
                          <a:cs typeface="Meiryo UI" pitchFamily="50" charset="-128"/>
                        </a:rPr>
                        <a:t>現在時間を「</a:t>
                      </a:r>
                      <a:r>
                        <a:rPr lang="en-US" altLang="ja-JP" sz="1400" b="0" i="0" u="none" strike="noStrike" dirty="0" err="1" smtClean="0">
                          <a:solidFill>
                            <a:srgbClr val="000000"/>
                          </a:solidFill>
                          <a:latin typeface="+mn-ea"/>
                          <a:ea typeface="+mn-ea"/>
                          <a:cs typeface="Meiryo UI" pitchFamily="50" charset="-128"/>
                        </a:rPr>
                        <a:t>hh.mm.ss</a:t>
                      </a:r>
                      <a:r>
                        <a:rPr lang="ja-JP" altLang="en-US" sz="1400" b="0" i="0" u="none" strike="noStrike" dirty="0" smtClean="0">
                          <a:solidFill>
                            <a:srgbClr val="000000"/>
                          </a:solidFill>
                          <a:latin typeface="+mn-ea"/>
                          <a:ea typeface="+mn-ea"/>
                          <a:cs typeface="Meiryo UI" pitchFamily="50" charset="-128"/>
                        </a:rPr>
                        <a:t>」の形式で取得</a:t>
                      </a:r>
                      <a:endParaRPr lang="ja-JP" altLang="en-US" sz="1400" b="0" i="0" u="none" strike="noStrike" dirty="0">
                        <a:solidFill>
                          <a:srgbClr val="000000"/>
                        </a:solidFill>
                        <a:latin typeface="+mn-ea"/>
                        <a:ea typeface="+mn-ea"/>
                        <a:cs typeface="Meiryo UI" pitchFamily="50" charset="-128"/>
                      </a:endParaRPr>
                    </a:p>
                  </a:txBody>
                  <a:tcPr marL="180000" marR="9525" marT="9525" marB="0" anchor="ctr"/>
                </a:tc>
                <a:tc>
                  <a:txBody>
                    <a:bodyPr/>
                    <a:lstStyle/>
                    <a:p>
                      <a:pPr algn="r" fontAlgn="ctr"/>
                      <a:r>
                        <a:rPr lang="en-US" altLang="ja-JP" sz="1400" dirty="0" smtClean="0">
                          <a:latin typeface="+mn-ea"/>
                          <a:ea typeface="+mn-ea"/>
                        </a:rPr>
                        <a:t>16.54.52</a:t>
                      </a:r>
                      <a:endParaRPr lang="en-US" altLang="ja-JP" sz="1400" b="0" i="0" u="none" strike="noStrike" dirty="0">
                        <a:solidFill>
                          <a:srgbClr val="000000"/>
                        </a:solidFill>
                        <a:latin typeface="+mn-ea"/>
                        <a:ea typeface="+mn-ea"/>
                        <a:cs typeface="Meiryo UI" pitchFamily="50" charset="-128"/>
                      </a:endParaRPr>
                    </a:p>
                  </a:txBody>
                  <a:tcPr marL="180000" marR="216000" marT="9525" marB="0" anchor="ctr"/>
                </a:tc>
                <a:extLst>
                  <a:ext uri="{0D108BD9-81ED-4DB2-BD59-A6C34878D82A}">
                    <a16:rowId xmlns:a16="http://schemas.microsoft.com/office/drawing/2014/main" val="3185345297"/>
                  </a:ext>
                </a:extLst>
              </a:tr>
              <a:tr h="353439">
                <a:tc>
                  <a:txBody>
                    <a:bodyPr/>
                    <a:lstStyle/>
                    <a:p>
                      <a:pPr algn="l" fontAlgn="ctr"/>
                      <a:r>
                        <a:rPr lang="en-US" sz="1400" b="0" i="0" u="none" strike="noStrike" dirty="0" smtClean="0">
                          <a:solidFill>
                            <a:srgbClr val="000000"/>
                          </a:solidFill>
                          <a:latin typeface="+mn-ea"/>
                          <a:ea typeface="+mn-ea"/>
                          <a:cs typeface="Meiryo UI" pitchFamily="50" charset="-128"/>
                        </a:rPr>
                        <a:t>&amp;DATEHHIS</a:t>
                      </a:r>
                      <a:endParaRPr lang="en-US" sz="1400" b="0" i="0" u="none" strike="noStrike" dirty="0">
                        <a:solidFill>
                          <a:srgbClr val="000000"/>
                        </a:solidFill>
                        <a:latin typeface="+mn-ea"/>
                        <a:ea typeface="+mn-ea"/>
                        <a:cs typeface="Meiryo UI" pitchFamily="50" charset="-128"/>
                      </a:endParaRPr>
                    </a:p>
                  </a:txBody>
                  <a:tcPr marL="180000" marR="9525" marT="9525" marB="0" anchor="ctr"/>
                </a:tc>
                <a:tc>
                  <a:txBody>
                    <a:bodyPr/>
                    <a:lstStyle/>
                    <a:p>
                      <a:pPr marL="0" marR="0" lvl="0" indent="0" algn="l" defTabSz="1219170" rtl="0" eaLnBrk="1" fontAlgn="ctr" latinLnBrk="0" hangingPunct="1">
                        <a:lnSpc>
                          <a:spcPct val="100000"/>
                        </a:lnSpc>
                        <a:spcBef>
                          <a:spcPts val="0"/>
                        </a:spcBef>
                        <a:spcAft>
                          <a:spcPts val="0"/>
                        </a:spcAft>
                        <a:buClrTx/>
                        <a:buSzTx/>
                        <a:buFontTx/>
                        <a:buNone/>
                        <a:tabLst/>
                        <a:defRPr/>
                      </a:pPr>
                      <a:r>
                        <a:rPr lang="ja-JP" altLang="en-US" sz="1400" b="0" i="0" u="none" strike="noStrike" dirty="0" smtClean="0">
                          <a:solidFill>
                            <a:srgbClr val="000000"/>
                          </a:solidFill>
                          <a:latin typeface="+mn-ea"/>
                          <a:ea typeface="+mn-ea"/>
                          <a:cs typeface="Meiryo UI" pitchFamily="50" charset="-128"/>
                        </a:rPr>
                        <a:t>現在時間を「</a:t>
                      </a:r>
                      <a:r>
                        <a:rPr lang="en-US" altLang="ja-JP" sz="1400" b="0" i="0" u="none" strike="noStrike" dirty="0" err="1" smtClean="0">
                          <a:solidFill>
                            <a:srgbClr val="000000"/>
                          </a:solidFill>
                          <a:latin typeface="+mn-ea"/>
                          <a:ea typeface="+mn-ea"/>
                          <a:cs typeface="Meiryo UI" pitchFamily="50" charset="-128"/>
                        </a:rPr>
                        <a:t>hh:mm:ss</a:t>
                      </a:r>
                      <a:r>
                        <a:rPr lang="ja-JP" altLang="en-US" sz="1400" b="0" i="0" u="none" strike="noStrike" dirty="0" smtClean="0">
                          <a:solidFill>
                            <a:srgbClr val="000000"/>
                          </a:solidFill>
                          <a:latin typeface="+mn-ea"/>
                          <a:ea typeface="+mn-ea"/>
                          <a:cs typeface="Meiryo UI" pitchFamily="50" charset="-128"/>
                        </a:rPr>
                        <a:t>」の形式で取得</a:t>
                      </a:r>
                    </a:p>
                  </a:txBody>
                  <a:tcPr marL="180000" marR="9525" marT="9525" marB="0" anchor="ctr"/>
                </a:tc>
                <a:tc>
                  <a:txBody>
                    <a:bodyPr/>
                    <a:lstStyle/>
                    <a:p>
                      <a:pPr marL="0" marR="0" lvl="0" indent="0" algn="r" defTabSz="1219170" rtl="0" eaLnBrk="1" fontAlgn="ctr" latinLnBrk="0" hangingPunct="1">
                        <a:lnSpc>
                          <a:spcPct val="100000"/>
                        </a:lnSpc>
                        <a:spcBef>
                          <a:spcPts val="0"/>
                        </a:spcBef>
                        <a:spcAft>
                          <a:spcPts val="0"/>
                        </a:spcAft>
                        <a:buClrTx/>
                        <a:buSzTx/>
                        <a:buFontTx/>
                        <a:buNone/>
                        <a:tabLst/>
                        <a:defRPr/>
                      </a:pPr>
                      <a:r>
                        <a:rPr lang="en-US" altLang="ja-JP" sz="1400" dirty="0" smtClean="0">
                          <a:latin typeface="+mn-ea"/>
                          <a:ea typeface="+mn-ea"/>
                        </a:rPr>
                        <a:t>16:54:52</a:t>
                      </a:r>
                      <a:endParaRPr lang="en-US" altLang="ja-JP" sz="1400" b="0" i="0" u="none" strike="noStrike" dirty="0" smtClean="0">
                        <a:solidFill>
                          <a:srgbClr val="000000"/>
                        </a:solidFill>
                        <a:latin typeface="+mn-ea"/>
                        <a:ea typeface="+mn-ea"/>
                        <a:cs typeface="Meiryo UI" pitchFamily="50" charset="-128"/>
                      </a:endParaRPr>
                    </a:p>
                  </a:txBody>
                  <a:tcPr marL="180000" marR="216000" marT="9525" marB="0" anchor="ctr"/>
                </a:tc>
                <a:extLst>
                  <a:ext uri="{0D108BD9-81ED-4DB2-BD59-A6C34878D82A}">
                    <a16:rowId xmlns:a16="http://schemas.microsoft.com/office/drawing/2014/main" val="2486939901"/>
                  </a:ext>
                </a:extLst>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日付変数の利用方法 ①</a:t>
            </a:r>
            <a:endParaRPr kumimoji="1" lang="ja-JP" altLang="en-US" dirty="0"/>
          </a:p>
        </p:txBody>
      </p:sp>
      <p:sp>
        <p:nvSpPr>
          <p:cNvPr id="3" name="コンテンツ プレースホルダー 2"/>
          <p:cNvSpPr>
            <a:spLocks noGrp="1"/>
          </p:cNvSpPr>
          <p:nvPr>
            <p:ph idx="1"/>
          </p:nvPr>
        </p:nvSpPr>
        <p:spPr/>
        <p:txBody>
          <a:bodyPr/>
          <a:lstStyle/>
          <a:p>
            <a:r>
              <a:rPr kumimoji="1" lang="ja-JP" altLang="en-US" dirty="0" smtClean="0"/>
              <a:t>見出し、脚注での利用</a:t>
            </a:r>
            <a:endParaRPr kumimoji="1" lang="en-US" altLang="ja-JP" dirty="0" smtClean="0"/>
          </a:p>
          <a:p>
            <a:pPr lvl="1"/>
            <a:r>
              <a:rPr lang="ja-JP" altLang="en-US" dirty="0" smtClean="0"/>
              <a:t>レポート見出し、レポート脚注、ページ見出し、ページ脚注に日付変数を指定することで</a:t>
            </a:r>
            <a:r>
              <a:rPr lang="en-US" altLang="ja-JP" dirty="0" smtClean="0"/>
              <a:t/>
            </a:r>
            <a:br>
              <a:rPr lang="en-US" altLang="ja-JP" dirty="0" smtClean="0"/>
            </a:br>
            <a:r>
              <a:rPr lang="ja-JP" altLang="en-US" dirty="0" smtClean="0"/>
              <a:t>レポート実行時の現在日付を表示することができます。</a:t>
            </a:r>
            <a:endParaRPr kumimoji="1" lang="ja-JP" altLang="en-US" dirty="0"/>
          </a:p>
        </p:txBody>
      </p:sp>
      <p:sp>
        <p:nvSpPr>
          <p:cNvPr id="9" name="テキスト ボックス 8"/>
          <p:cNvSpPr txBox="1"/>
          <p:nvPr/>
        </p:nvSpPr>
        <p:spPr>
          <a:xfrm>
            <a:off x="10128448" y="6324594"/>
            <a:ext cx="1368747" cy="272758"/>
          </a:xfrm>
          <a:prstGeom prst="rect">
            <a:avLst/>
          </a:prstGeom>
          <a:noFill/>
        </p:spPr>
        <p:txBody>
          <a:bodyPr wrap="square" lIns="36000" tIns="72000" rIns="36000" rtlCol="0">
            <a:spAutoFit/>
          </a:bodyPr>
          <a:lstStyle/>
          <a:p>
            <a:r>
              <a:rPr kumimoji="1" lang="ja-JP" altLang="en-US" sz="1000" dirty="0" smtClean="0">
                <a:solidFill>
                  <a:schemeClr val="tx1">
                    <a:lumMod val="50000"/>
                    <a:lumOff val="50000"/>
                  </a:schemeClr>
                </a:solidFill>
                <a:latin typeface="メイリオ" panose="020B0604030504040204" pitchFamily="50" charset="-128"/>
                <a:ea typeface="メイリオ" panose="020B0604030504040204" pitchFamily="50" charset="-128"/>
                <a:cs typeface="メイリオ" panose="020B0604030504040204" pitchFamily="50" charset="-128"/>
              </a:rPr>
              <a:t>例）</a:t>
            </a:r>
            <a:r>
              <a:rPr kumimoji="1" lang="en-US" altLang="ja-JP" sz="1000" dirty="0" smtClean="0">
                <a:solidFill>
                  <a:schemeClr val="tx1">
                    <a:lumMod val="50000"/>
                    <a:lumOff val="50000"/>
                  </a:schemeClr>
                </a:solidFill>
                <a:latin typeface="メイリオ" panose="020B0604030504040204" pitchFamily="50" charset="-128"/>
                <a:ea typeface="メイリオ" panose="020B0604030504040204" pitchFamily="50" charset="-128"/>
                <a:cs typeface="メイリオ" panose="020B0604030504040204" pitchFamily="50" charset="-128"/>
              </a:rPr>
              <a:t>InfoAssist</a:t>
            </a:r>
            <a:r>
              <a:rPr kumimoji="1" lang="ja-JP" altLang="en-US" sz="1000" dirty="0" smtClean="0">
                <a:solidFill>
                  <a:schemeClr val="tx1">
                    <a:lumMod val="50000"/>
                    <a:lumOff val="50000"/>
                  </a:schemeClr>
                </a:solidFill>
                <a:latin typeface="メイリオ" panose="020B0604030504040204" pitchFamily="50" charset="-128"/>
                <a:ea typeface="メイリオ" panose="020B0604030504040204" pitchFamily="50" charset="-128"/>
                <a:cs typeface="メイリオ" panose="020B0604030504040204" pitchFamily="50" charset="-128"/>
              </a:rPr>
              <a:t>の場合</a:t>
            </a:r>
            <a:endParaRPr kumimoji="1" lang="ja-JP" altLang="en-US" sz="1000" dirty="0">
              <a:solidFill>
                <a:schemeClr val="tx1">
                  <a:lumMod val="50000"/>
                  <a:lumOff val="50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12" name="図 11"/>
          <p:cNvPicPr>
            <a:picLocks noChangeAspect="1"/>
          </p:cNvPicPr>
          <p:nvPr/>
        </p:nvPicPr>
        <p:blipFill>
          <a:blip r:embed="rId2"/>
          <a:stretch>
            <a:fillRect/>
          </a:stretch>
        </p:blipFill>
        <p:spPr>
          <a:xfrm>
            <a:off x="1847528" y="2442857"/>
            <a:ext cx="9571852" cy="3780000"/>
          </a:xfrm>
          <a:prstGeom prst="rect">
            <a:avLst/>
          </a:prstGeom>
          <a:solidFill>
            <a:srgbClr val="FFFFFF">
              <a:shade val="85000"/>
            </a:srgbClr>
          </a:solidFill>
          <a:ln w="190500" cap="rnd">
            <a:no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日付変数の利用方法 ②</a:t>
            </a:r>
            <a:endParaRPr kumimoji="1" lang="ja-JP" altLang="en-US" dirty="0"/>
          </a:p>
        </p:txBody>
      </p:sp>
      <p:sp>
        <p:nvSpPr>
          <p:cNvPr id="3" name="コンテンツ プレースホルダ 2"/>
          <p:cNvSpPr>
            <a:spLocks noGrp="1"/>
          </p:cNvSpPr>
          <p:nvPr>
            <p:ph idx="1"/>
          </p:nvPr>
        </p:nvSpPr>
        <p:spPr/>
        <p:txBody>
          <a:bodyPr/>
          <a:lstStyle/>
          <a:p>
            <a:r>
              <a:rPr lang="ja-JP" altLang="en-US" dirty="0" smtClean="0"/>
              <a:t>フィルタ条件での利用</a:t>
            </a:r>
            <a:endParaRPr lang="en-US" altLang="ja-JP" dirty="0" smtClean="0"/>
          </a:p>
          <a:p>
            <a:pPr lvl="1"/>
            <a:r>
              <a:rPr lang="ja-JP" altLang="en-US" dirty="0"/>
              <a:t>選択条件を指定する際</a:t>
            </a:r>
            <a:r>
              <a:rPr lang="ja-JP" altLang="en-US" dirty="0" smtClean="0"/>
              <a:t>に［</a:t>
            </a:r>
            <a:r>
              <a:rPr lang="ja-JP" altLang="en-US" dirty="0"/>
              <a:t>変数エディタ］ウィンドウで受け渡す</a:t>
            </a:r>
            <a:r>
              <a:rPr lang="ja-JP" altLang="en-US" dirty="0" smtClean="0"/>
              <a:t>値として</a:t>
            </a:r>
            <a:r>
              <a:rPr lang="ja-JP" altLang="en-US" dirty="0"/>
              <a:t>日付変数</a:t>
            </a:r>
            <a:r>
              <a:rPr lang="ja-JP" altLang="en-US" dirty="0" smtClean="0"/>
              <a:t>を設定</a:t>
            </a:r>
            <a:r>
              <a:rPr lang="en-US" altLang="ja-JP" dirty="0" smtClean="0"/>
              <a:t/>
            </a:r>
            <a:br>
              <a:rPr lang="en-US" altLang="ja-JP" dirty="0" smtClean="0"/>
            </a:br>
            <a:r>
              <a:rPr lang="ja-JP" altLang="en-US" dirty="0" smtClean="0"/>
              <a:t>することで、レポート実行時の条件値として利用できます</a:t>
            </a:r>
            <a:r>
              <a:rPr lang="ja-JP" altLang="en-US" dirty="0"/>
              <a:t>。</a:t>
            </a:r>
          </a:p>
          <a:p>
            <a:endParaRPr lang="ja-JP" altLang="en-US" dirty="0" smtClean="0"/>
          </a:p>
        </p:txBody>
      </p:sp>
      <p:sp>
        <p:nvSpPr>
          <p:cNvPr id="5" name="テキスト ボックス 4"/>
          <p:cNvSpPr txBox="1"/>
          <p:nvPr/>
        </p:nvSpPr>
        <p:spPr>
          <a:xfrm>
            <a:off x="10128448" y="6324594"/>
            <a:ext cx="1368747" cy="272758"/>
          </a:xfrm>
          <a:prstGeom prst="rect">
            <a:avLst/>
          </a:prstGeom>
          <a:noFill/>
        </p:spPr>
        <p:txBody>
          <a:bodyPr wrap="square" lIns="36000" tIns="72000" rIns="36000" rtlCol="0">
            <a:spAutoFit/>
          </a:bodyPr>
          <a:lstStyle/>
          <a:p>
            <a:r>
              <a:rPr kumimoji="1" lang="ja-JP" altLang="en-US" sz="1000" dirty="0" smtClean="0">
                <a:solidFill>
                  <a:schemeClr val="tx1">
                    <a:lumMod val="50000"/>
                    <a:lumOff val="50000"/>
                  </a:schemeClr>
                </a:solidFill>
                <a:latin typeface="メイリオ" panose="020B0604030504040204" pitchFamily="50" charset="-128"/>
                <a:ea typeface="メイリオ" panose="020B0604030504040204" pitchFamily="50" charset="-128"/>
                <a:cs typeface="メイリオ" panose="020B0604030504040204" pitchFamily="50" charset="-128"/>
              </a:rPr>
              <a:t>例）</a:t>
            </a:r>
            <a:r>
              <a:rPr kumimoji="1" lang="en-US" altLang="ja-JP" sz="1000" dirty="0" smtClean="0">
                <a:solidFill>
                  <a:schemeClr val="tx1">
                    <a:lumMod val="50000"/>
                    <a:lumOff val="50000"/>
                  </a:schemeClr>
                </a:solidFill>
                <a:latin typeface="メイリオ" panose="020B0604030504040204" pitchFamily="50" charset="-128"/>
                <a:ea typeface="メイリオ" panose="020B0604030504040204" pitchFamily="50" charset="-128"/>
                <a:cs typeface="メイリオ" panose="020B0604030504040204" pitchFamily="50" charset="-128"/>
              </a:rPr>
              <a:t>InfoAssist</a:t>
            </a:r>
            <a:r>
              <a:rPr kumimoji="1" lang="ja-JP" altLang="en-US" sz="1000" dirty="0" smtClean="0">
                <a:solidFill>
                  <a:schemeClr val="tx1">
                    <a:lumMod val="50000"/>
                    <a:lumOff val="50000"/>
                  </a:schemeClr>
                </a:solidFill>
                <a:latin typeface="メイリオ" panose="020B0604030504040204" pitchFamily="50" charset="-128"/>
                <a:ea typeface="メイリオ" panose="020B0604030504040204" pitchFamily="50" charset="-128"/>
                <a:cs typeface="メイリオ" panose="020B0604030504040204" pitchFamily="50" charset="-128"/>
              </a:rPr>
              <a:t>の場合</a:t>
            </a:r>
            <a:endParaRPr kumimoji="1" lang="ja-JP" altLang="en-US" sz="1000" dirty="0">
              <a:solidFill>
                <a:schemeClr val="tx1">
                  <a:lumMod val="50000"/>
                  <a:lumOff val="50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9" name="図 8"/>
          <p:cNvPicPr>
            <a:picLocks noChangeAspect="1"/>
          </p:cNvPicPr>
          <p:nvPr/>
        </p:nvPicPr>
        <p:blipFill>
          <a:blip r:embed="rId2"/>
          <a:stretch>
            <a:fillRect/>
          </a:stretch>
        </p:blipFill>
        <p:spPr>
          <a:xfrm>
            <a:off x="1847528" y="2420888"/>
            <a:ext cx="9577064" cy="3780000"/>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日付変数の利用方法 ③</a:t>
            </a:r>
            <a:endParaRPr kumimoji="1" lang="ja-JP" altLang="en-US" dirty="0"/>
          </a:p>
        </p:txBody>
      </p:sp>
      <p:sp>
        <p:nvSpPr>
          <p:cNvPr id="3" name="コンテンツ プレースホルダ 2"/>
          <p:cNvSpPr>
            <a:spLocks noGrp="1"/>
          </p:cNvSpPr>
          <p:nvPr>
            <p:ph idx="1"/>
          </p:nvPr>
        </p:nvSpPr>
        <p:spPr/>
        <p:txBody>
          <a:bodyPr/>
          <a:lstStyle/>
          <a:p>
            <a:r>
              <a:rPr kumimoji="1" lang="ja-JP" altLang="en-US" dirty="0" smtClean="0"/>
              <a:t>ダイアログマネージャでの利用</a:t>
            </a:r>
            <a:endParaRPr kumimoji="1" lang="en-US" altLang="ja-JP" dirty="0" smtClean="0"/>
          </a:p>
          <a:p>
            <a:pPr lvl="1"/>
            <a:r>
              <a:rPr kumimoji="1" lang="ja-JP" altLang="en-US" dirty="0" smtClean="0"/>
              <a:t>レポートをテキストエディタで編集し、ダイアログマネージャ内で日付変数を扱うことで</a:t>
            </a:r>
            <a:r>
              <a:rPr kumimoji="1" lang="en-US" altLang="ja-JP" dirty="0" smtClean="0"/>
              <a:t/>
            </a:r>
            <a:br>
              <a:rPr kumimoji="1" lang="en-US" altLang="ja-JP" dirty="0" smtClean="0"/>
            </a:br>
            <a:r>
              <a:rPr lang="ja-JP" altLang="en-US" dirty="0" smtClean="0"/>
              <a:t>日付変数の値を演算式で利用したり、表示形式を加工できます。</a:t>
            </a:r>
            <a:endParaRPr kumimoji="1" lang="ja-JP" altLang="en-US" dirty="0"/>
          </a:p>
        </p:txBody>
      </p:sp>
      <p:sp>
        <p:nvSpPr>
          <p:cNvPr id="6" name="テキスト ボックス 5"/>
          <p:cNvSpPr txBox="1"/>
          <p:nvPr/>
        </p:nvSpPr>
        <p:spPr>
          <a:xfrm>
            <a:off x="1857052" y="3485326"/>
            <a:ext cx="8352928" cy="2823994"/>
          </a:xfrm>
          <a:prstGeom prst="rect">
            <a:avLst/>
          </a:prstGeom>
          <a:ln/>
        </p:spPr>
        <p:style>
          <a:lnRef idx="2">
            <a:schemeClr val="accent5"/>
          </a:lnRef>
          <a:fillRef idx="1">
            <a:schemeClr val="lt1"/>
          </a:fillRef>
          <a:effectRef idx="0">
            <a:schemeClr val="accent5"/>
          </a:effectRef>
          <a:fontRef idx="minor">
            <a:schemeClr val="dk1"/>
          </a:fontRef>
        </p:style>
        <p:txBody>
          <a:bodyPr wrap="none" lIns="252000" rtlCol="0" anchor="ctr">
            <a:noAutofit/>
          </a:bodyPr>
          <a:lstStyle/>
          <a:p>
            <a:pPr>
              <a:spcBef>
                <a:spcPts val="600"/>
              </a:spcBef>
            </a:pPr>
            <a:r>
              <a:rPr lang="ja-JP" altLang="en-US" sz="1600" dirty="0" smtClean="0">
                <a:solidFill>
                  <a:schemeClr val="tx1">
                    <a:lumMod val="75000"/>
                    <a:lumOff val="25000"/>
                  </a:schemeClr>
                </a:solidFill>
                <a:latin typeface="+mn-ea"/>
              </a:rPr>
              <a:t>例）</a:t>
            </a:r>
            <a:endParaRPr lang="en-US" altLang="ja-JP" sz="1600" dirty="0" smtClean="0">
              <a:solidFill>
                <a:schemeClr val="tx1">
                  <a:lumMod val="75000"/>
                  <a:lumOff val="25000"/>
                </a:schemeClr>
              </a:solidFill>
              <a:latin typeface="+mn-ea"/>
            </a:endParaRPr>
          </a:p>
          <a:p>
            <a:pPr>
              <a:spcBef>
                <a:spcPts val="600"/>
              </a:spcBef>
            </a:pPr>
            <a:r>
              <a:rPr lang="en-US" altLang="ja-JP" sz="1600" b="1" dirty="0">
                <a:solidFill>
                  <a:schemeClr val="accent5"/>
                </a:solidFill>
                <a:latin typeface="+mn-ea"/>
              </a:rPr>
              <a:t>-SET &amp;HIDUKE = &amp;DATEYY || '</a:t>
            </a:r>
            <a:r>
              <a:rPr lang="ja-JP" altLang="en-US" sz="1600" b="1" dirty="0">
                <a:solidFill>
                  <a:schemeClr val="accent5"/>
                </a:solidFill>
                <a:latin typeface="+mn-ea"/>
              </a:rPr>
              <a:t>年</a:t>
            </a:r>
            <a:r>
              <a:rPr lang="en-US" altLang="ja-JP" sz="1600" b="1" dirty="0">
                <a:solidFill>
                  <a:schemeClr val="accent5"/>
                </a:solidFill>
                <a:latin typeface="+mn-ea"/>
              </a:rPr>
              <a:t>' || &amp;DATEM || '</a:t>
            </a:r>
            <a:r>
              <a:rPr lang="ja-JP" altLang="en-US" sz="1600" b="1" dirty="0">
                <a:solidFill>
                  <a:schemeClr val="accent5"/>
                </a:solidFill>
                <a:latin typeface="+mn-ea"/>
              </a:rPr>
              <a:t>月</a:t>
            </a:r>
            <a:r>
              <a:rPr lang="en-US" altLang="ja-JP" sz="1600" b="1" dirty="0">
                <a:solidFill>
                  <a:schemeClr val="accent5"/>
                </a:solidFill>
                <a:latin typeface="+mn-ea"/>
              </a:rPr>
              <a:t>' || &amp;DATED || '</a:t>
            </a:r>
            <a:r>
              <a:rPr lang="ja-JP" altLang="en-US" sz="1600" b="1" dirty="0">
                <a:solidFill>
                  <a:schemeClr val="accent5"/>
                </a:solidFill>
                <a:latin typeface="+mn-ea"/>
              </a:rPr>
              <a:t>日</a:t>
            </a:r>
            <a:r>
              <a:rPr lang="en-US" altLang="ja-JP" sz="1600" b="1" dirty="0">
                <a:solidFill>
                  <a:schemeClr val="accent5"/>
                </a:solidFill>
                <a:latin typeface="+mn-ea"/>
              </a:rPr>
              <a:t>' </a:t>
            </a:r>
            <a:r>
              <a:rPr lang="en-US" altLang="ja-JP" sz="1600" b="1" dirty="0" smtClean="0">
                <a:solidFill>
                  <a:schemeClr val="accent5"/>
                </a:solidFill>
                <a:latin typeface="+mn-ea"/>
              </a:rPr>
              <a:t>;</a:t>
            </a:r>
          </a:p>
          <a:p>
            <a:pPr>
              <a:spcBef>
                <a:spcPts val="600"/>
              </a:spcBef>
            </a:pPr>
            <a:r>
              <a:rPr lang="en-US" altLang="ja-JP" sz="1600" dirty="0" smtClean="0">
                <a:solidFill>
                  <a:schemeClr val="tx1">
                    <a:lumMod val="75000"/>
                    <a:lumOff val="25000"/>
                  </a:schemeClr>
                </a:solidFill>
                <a:latin typeface="+mn-ea"/>
              </a:rPr>
              <a:t>TABLE </a:t>
            </a:r>
            <a:r>
              <a:rPr lang="en-US" altLang="ja-JP" sz="1600" dirty="0">
                <a:solidFill>
                  <a:schemeClr val="tx1">
                    <a:lumMod val="75000"/>
                    <a:lumOff val="25000"/>
                  </a:schemeClr>
                </a:solidFill>
                <a:latin typeface="+mn-ea"/>
              </a:rPr>
              <a:t>FILE </a:t>
            </a:r>
            <a:r>
              <a:rPr lang="en-US" altLang="ja-JP" sz="1600" dirty="0" smtClean="0">
                <a:solidFill>
                  <a:schemeClr val="tx1">
                    <a:lumMod val="75000"/>
                    <a:lumOff val="25000"/>
                  </a:schemeClr>
                </a:solidFill>
                <a:latin typeface="+mn-ea"/>
              </a:rPr>
              <a:t>CAR</a:t>
            </a:r>
          </a:p>
          <a:p>
            <a:pPr>
              <a:spcBef>
                <a:spcPts val="600"/>
              </a:spcBef>
            </a:pPr>
            <a:r>
              <a:rPr lang="en-US" altLang="ja-JP" sz="1600" dirty="0" smtClean="0">
                <a:solidFill>
                  <a:schemeClr val="tx1">
                    <a:lumMod val="75000"/>
                    <a:lumOff val="25000"/>
                  </a:schemeClr>
                </a:solidFill>
                <a:latin typeface="+mn-ea"/>
              </a:rPr>
              <a:t>SUM SALES</a:t>
            </a:r>
          </a:p>
          <a:p>
            <a:pPr>
              <a:spcBef>
                <a:spcPts val="600"/>
              </a:spcBef>
            </a:pPr>
            <a:r>
              <a:rPr lang="en-US" altLang="ja-JP" sz="1600" dirty="0" smtClean="0">
                <a:solidFill>
                  <a:schemeClr val="tx1">
                    <a:lumMod val="75000"/>
                    <a:lumOff val="25000"/>
                  </a:schemeClr>
                </a:solidFill>
                <a:latin typeface="+mn-ea"/>
              </a:rPr>
              <a:t>BY CAR</a:t>
            </a:r>
          </a:p>
          <a:p>
            <a:pPr>
              <a:spcBef>
                <a:spcPts val="600"/>
              </a:spcBef>
            </a:pPr>
            <a:r>
              <a:rPr lang="en-US" altLang="ja-JP" sz="1600" dirty="0">
                <a:solidFill>
                  <a:schemeClr val="tx1">
                    <a:lumMod val="75000"/>
                    <a:lumOff val="25000"/>
                  </a:schemeClr>
                </a:solidFill>
                <a:latin typeface="+mn-ea"/>
              </a:rPr>
              <a:t>HEADING</a:t>
            </a:r>
          </a:p>
          <a:p>
            <a:pPr>
              <a:spcBef>
                <a:spcPts val="600"/>
              </a:spcBef>
            </a:pPr>
            <a:r>
              <a:rPr lang="en-US" altLang="ja-JP" sz="1600" b="1" dirty="0" smtClean="0">
                <a:solidFill>
                  <a:schemeClr val="accent5"/>
                </a:solidFill>
                <a:latin typeface="+mn-ea"/>
              </a:rPr>
              <a:t>“&amp;HIDUKE</a:t>
            </a:r>
            <a:r>
              <a:rPr lang="ja-JP" altLang="en-US" sz="1600" b="1" dirty="0" smtClean="0">
                <a:solidFill>
                  <a:schemeClr val="accent5"/>
                </a:solidFill>
                <a:latin typeface="+mn-ea"/>
              </a:rPr>
              <a:t> </a:t>
            </a:r>
            <a:r>
              <a:rPr lang="en-US" altLang="ja-JP" sz="1600" b="1" dirty="0" smtClean="0">
                <a:solidFill>
                  <a:schemeClr val="accent5"/>
                </a:solidFill>
                <a:latin typeface="+mn-ea"/>
              </a:rPr>
              <a:t>“</a:t>
            </a:r>
          </a:p>
          <a:p>
            <a:pPr>
              <a:spcBef>
                <a:spcPts val="600"/>
              </a:spcBef>
            </a:pPr>
            <a:r>
              <a:rPr lang="en-US" altLang="ja-JP" sz="1600" dirty="0" smtClean="0">
                <a:solidFill>
                  <a:schemeClr val="tx1">
                    <a:lumMod val="75000"/>
                    <a:lumOff val="25000"/>
                  </a:schemeClr>
                </a:solidFill>
                <a:latin typeface="+mn-ea"/>
              </a:rPr>
              <a:t>END</a:t>
            </a:r>
          </a:p>
        </p:txBody>
      </p:sp>
      <p:sp>
        <p:nvSpPr>
          <p:cNvPr id="7" name="角丸四角形 6"/>
          <p:cNvSpPr/>
          <p:nvPr/>
        </p:nvSpPr>
        <p:spPr>
          <a:xfrm>
            <a:off x="1847528" y="2492896"/>
            <a:ext cx="8362452" cy="920422"/>
          </a:xfrm>
          <a:prstGeom prst="roundRect">
            <a:avLst>
              <a:gd name="adj" fmla="val 4827"/>
            </a:avLst>
          </a:prstGeom>
          <a:solidFill>
            <a:schemeClr val="bg1">
              <a:lumMod val="95000"/>
            </a:schemeClr>
          </a:solidFill>
          <a:ln w="1905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smtClean="0">
                <a:solidFill>
                  <a:schemeClr val="tx1">
                    <a:lumMod val="75000"/>
                    <a:lumOff val="25000"/>
                  </a:schemeClr>
                </a:solidFill>
                <a:latin typeface="+mn-ea"/>
              </a:rPr>
              <a:t>構文）　</a:t>
            </a:r>
            <a:r>
              <a:rPr lang="en-US" altLang="ja-JP" dirty="0" smtClean="0">
                <a:solidFill>
                  <a:schemeClr val="tx1">
                    <a:lumMod val="75000"/>
                    <a:lumOff val="25000"/>
                  </a:schemeClr>
                </a:solidFill>
                <a:latin typeface="+mn-ea"/>
              </a:rPr>
              <a:t>-</a:t>
            </a:r>
            <a:r>
              <a:rPr lang="en-US" altLang="ja-JP" dirty="0">
                <a:solidFill>
                  <a:schemeClr val="tx1">
                    <a:lumMod val="75000"/>
                    <a:lumOff val="25000"/>
                  </a:schemeClr>
                </a:solidFill>
                <a:latin typeface="+mn-ea"/>
              </a:rPr>
              <a:t>SET &amp;</a:t>
            </a:r>
            <a:r>
              <a:rPr lang="ja-JP" altLang="en-US" dirty="0">
                <a:solidFill>
                  <a:schemeClr val="tx1">
                    <a:lumMod val="75000"/>
                    <a:lumOff val="25000"/>
                  </a:schemeClr>
                </a:solidFill>
                <a:latin typeface="+mn-ea"/>
              </a:rPr>
              <a:t>変数名 </a:t>
            </a:r>
            <a:r>
              <a:rPr lang="en-US" altLang="ja-JP" dirty="0">
                <a:solidFill>
                  <a:schemeClr val="tx1">
                    <a:lumMod val="75000"/>
                    <a:lumOff val="25000"/>
                  </a:schemeClr>
                </a:solidFill>
                <a:latin typeface="+mn-ea"/>
              </a:rPr>
              <a:t>= </a:t>
            </a:r>
            <a:r>
              <a:rPr lang="ja-JP" altLang="en-US" dirty="0">
                <a:solidFill>
                  <a:schemeClr val="tx1">
                    <a:lumMod val="75000"/>
                    <a:lumOff val="25000"/>
                  </a:schemeClr>
                </a:solidFill>
                <a:latin typeface="+mn-ea"/>
              </a:rPr>
              <a:t>値；</a:t>
            </a:r>
          </a:p>
          <a:p>
            <a:r>
              <a:rPr lang="en-US" altLang="ja-JP" dirty="0" smtClean="0">
                <a:solidFill>
                  <a:schemeClr val="tx1">
                    <a:lumMod val="75000"/>
                    <a:lumOff val="25000"/>
                  </a:schemeClr>
                </a:solidFill>
                <a:latin typeface="+mn-ea"/>
              </a:rPr>
              <a:t>	-</a:t>
            </a:r>
            <a:r>
              <a:rPr lang="en-US" altLang="ja-JP" dirty="0">
                <a:solidFill>
                  <a:schemeClr val="tx1">
                    <a:lumMod val="75000"/>
                    <a:lumOff val="25000"/>
                  </a:schemeClr>
                </a:solidFill>
                <a:latin typeface="+mn-ea"/>
              </a:rPr>
              <a:t>SET &amp;</a:t>
            </a:r>
            <a:r>
              <a:rPr lang="ja-JP" altLang="en-US" dirty="0">
                <a:solidFill>
                  <a:schemeClr val="tx1">
                    <a:lumMod val="75000"/>
                    <a:lumOff val="25000"/>
                  </a:schemeClr>
                </a:solidFill>
                <a:latin typeface="+mn-ea"/>
              </a:rPr>
              <a:t>変数名 </a:t>
            </a:r>
            <a:r>
              <a:rPr lang="en-US" altLang="ja-JP" dirty="0">
                <a:solidFill>
                  <a:schemeClr val="tx1">
                    <a:lumMod val="75000"/>
                    <a:lumOff val="25000"/>
                  </a:schemeClr>
                </a:solidFill>
                <a:latin typeface="+mn-ea"/>
              </a:rPr>
              <a:t>= </a:t>
            </a:r>
            <a:r>
              <a:rPr lang="ja-JP" altLang="en-US" dirty="0">
                <a:solidFill>
                  <a:schemeClr val="tx1">
                    <a:lumMod val="75000"/>
                    <a:lumOff val="25000"/>
                  </a:schemeClr>
                </a:solidFill>
                <a:latin typeface="+mn-ea"/>
              </a:rPr>
              <a:t>演算式；</a:t>
            </a:r>
            <a:endParaRPr lang="en-US" altLang="ja-JP" dirty="0">
              <a:solidFill>
                <a:schemeClr val="tx1">
                  <a:lumMod val="75000"/>
                  <a:lumOff val="25000"/>
                </a:schemeClr>
              </a:solidFill>
              <a:latin typeface="+mn-ea"/>
            </a:endParaRPr>
          </a:p>
        </p:txBody>
      </p:sp>
      <p:sp>
        <p:nvSpPr>
          <p:cNvPr id="5" name="角丸四角形吹き出し 4"/>
          <p:cNvSpPr/>
          <p:nvPr/>
        </p:nvSpPr>
        <p:spPr>
          <a:xfrm>
            <a:off x="8475095" y="4566743"/>
            <a:ext cx="2952328" cy="1094505"/>
          </a:xfrm>
          <a:prstGeom prst="wedgeRoundRectCallout">
            <a:avLst>
              <a:gd name="adj1" fmla="val -34162"/>
              <a:gd name="adj2" fmla="val -73794"/>
              <a:gd name="adj3" fmla="val 16667"/>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tIns="72000" rtlCol="0" anchor="ctr"/>
          <a:lstStyle/>
          <a:p>
            <a:pPr algn="ctr"/>
            <a:r>
              <a:rPr lang="ja-JP" altLang="en-US" sz="14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400" dirty="0" err="1"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yyyy</a:t>
            </a:r>
            <a:r>
              <a:rPr lang="ja-JP" altLang="en-US" sz="14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年</a:t>
            </a:r>
            <a:r>
              <a:rPr lang="en-US" altLang="ja-JP" sz="14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mm</a:t>
            </a:r>
            <a:r>
              <a:rPr lang="ja-JP" altLang="en-US" sz="14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月</a:t>
            </a:r>
            <a:r>
              <a:rPr lang="en-US" altLang="ja-JP" sz="1400" dirty="0" err="1"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dd</a:t>
            </a:r>
            <a:r>
              <a:rPr lang="ja-JP" altLang="en-US" sz="14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日」形式に</a:t>
            </a:r>
            <a:endParaRPr lang="en-US" altLang="ja-JP" sz="14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14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なるよう、文字列と結合した</a:t>
            </a:r>
            <a:endParaRPr lang="en-US" altLang="ja-JP" sz="14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14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結果を変数セット</a:t>
            </a:r>
            <a:endParaRPr lang="ja-JP" altLang="en-US" sz="1400"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 name="角丸四角形吹き出し 10"/>
          <p:cNvSpPr/>
          <p:nvPr/>
        </p:nvSpPr>
        <p:spPr>
          <a:xfrm>
            <a:off x="3863752" y="5260754"/>
            <a:ext cx="2952328" cy="904550"/>
          </a:xfrm>
          <a:prstGeom prst="wedgeRoundRectCallout">
            <a:avLst>
              <a:gd name="adj1" fmla="val -64016"/>
              <a:gd name="adj2" fmla="val -8563"/>
              <a:gd name="adj3" fmla="val 16667"/>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tIns="72000" rtlCol="0" anchor="ctr"/>
          <a:lstStyle/>
          <a:p>
            <a:pPr algn="ctr"/>
            <a:r>
              <a:rPr lang="ja-JP" altLang="en-US" sz="1400"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ページ見出し</a:t>
            </a:r>
            <a:r>
              <a:rPr lang="ja-JP" altLang="en-US" sz="14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に変数を</a:t>
            </a:r>
            <a:endParaRPr lang="en-US" altLang="ja-JP" sz="14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14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指定し、現在日付を表示</a:t>
            </a:r>
            <a:endParaRPr lang="ja-JP" altLang="en-US" sz="1400"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cSld>
  <p:clrMapOvr>
    <a:masterClrMapping/>
  </p:clrMapOvr>
</p:sld>
</file>

<file path=ppt/theme/theme1.xml><?xml version="1.0" encoding="utf-8"?>
<a:theme xmlns:a="http://schemas.openxmlformats.org/drawingml/2006/main" name="wf_template_16_9_evolec">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メイリオ">
      <a:majorFont>
        <a:latin typeface="メイリオ"/>
        <a:ea typeface="メイリオ"/>
        <a:cs typeface=""/>
      </a:majorFont>
      <a:minorFont>
        <a:latin typeface="メイリオ"/>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kumimoji="1">
            <a:latin typeface="Meiryo UI" panose="020B0604030504040204" pitchFamily="50" charset="-128"/>
            <a:ea typeface="Meiryo UI" panose="020B0604030504040204" pitchFamily="50" charset="-128"/>
            <a:cs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defRPr kumimoji="1" smtClean="0">
            <a:latin typeface="Meiryo UI" panose="020B0604030504040204" pitchFamily="50" charset="-128"/>
            <a:ea typeface="Meiryo UI" panose="020B0604030504040204" pitchFamily="50" charset="-128"/>
            <a:cs typeface="Meiryo UI" panose="020B0604030504040204" pitchFamily="50" charset="-128"/>
          </a:defRPr>
        </a:defPPr>
      </a:lstStyle>
    </a:txDef>
  </a:objectDefaults>
  <a:extraClrSchemeLst/>
</a:theme>
</file>

<file path=ppt/theme/theme2.xml><?xml version="1.0" encoding="utf-8"?>
<a:theme xmlns:a="http://schemas.openxmlformats.org/drawingml/2006/main" name="wf_template_3_ev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メイリオ">
      <a:majorFont>
        <a:latin typeface="メイリオ"/>
        <a:ea typeface="メイリオ"/>
        <a:cs typeface=""/>
      </a:majorFont>
      <a:minorFont>
        <a:latin typeface="メイリオ"/>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19050">
          <a:solidFill>
            <a:schemeClr val="accent5"/>
          </a:solidFill>
        </a:ln>
      </a:spPr>
      <a:bodyPr tIns="72000" rtlCol="0" anchor="ctr"/>
      <a:lstStyle>
        <a:defPPr algn="ctr">
          <a:defRPr kumimoji="1" sz="1000">
            <a:solidFill>
              <a:schemeClr val="tx1">
                <a:lumMod val="75000"/>
                <a:lumOff val="25000"/>
              </a:schemeClr>
            </a:solidFill>
            <a:latin typeface="メイリオ" panose="020B0604030504040204" pitchFamily="50" charset="-128"/>
            <a:ea typeface="メイリオ" panose="020B0604030504040204" pitchFamily="50" charset="-128"/>
            <a:cs typeface="メイリオ"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chemeClr val="accent5"/>
          </a:solidFill>
          <a:prstDash val="sysDot"/>
          <a:headEnd type="arrow"/>
          <a:tailEnd type="arrow"/>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36000" tIns="72000" rIns="36000" rtlCol="0">
        <a:spAutoFit/>
      </a:bodyPr>
      <a:lstStyle>
        <a:defPPr>
          <a:defRPr kumimoji="1" sz="1000">
            <a:solidFill>
              <a:schemeClr val="tx1">
                <a:lumMod val="75000"/>
                <a:lumOff val="25000"/>
              </a:schemeClr>
            </a:solidFill>
            <a:latin typeface="メイリオ" panose="020B0604030504040204" pitchFamily="50" charset="-128"/>
            <a:ea typeface="メイリオ" panose="020B0604030504040204" pitchFamily="50" charset="-128"/>
            <a:cs typeface="メイリオ" panose="020B0604030504040204" pitchFamily="50" charset="-128"/>
          </a:defRPr>
        </a:defPPr>
      </a:lstStyle>
    </a:txDef>
  </a:objectDefaults>
  <a:extraClrSchemeLst/>
</a:theme>
</file>

<file path=ppt/theme/theme3.xml><?xml version="1.0" encoding="utf-8"?>
<a:theme xmlns:a="http://schemas.openxmlformats.org/drawingml/2006/main" name="wf_template_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メイリオ">
      <a:majorFont>
        <a:latin typeface="メイリオ"/>
        <a:ea typeface="メイリオ"/>
        <a:cs typeface=""/>
      </a:majorFont>
      <a:minorFont>
        <a:latin typeface="メイリオ"/>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wf_template</Template>
  <TotalTime>36253</TotalTime>
  <Words>3293</Words>
  <Application>Microsoft Office PowerPoint</Application>
  <PresentationFormat>ワイド画面</PresentationFormat>
  <Paragraphs>365</Paragraphs>
  <Slides>34</Slides>
  <Notes>7</Notes>
  <HiddenSlides>0</HiddenSlides>
  <MMClips>0</MMClips>
  <ScaleCrop>false</ScaleCrop>
  <HeadingPairs>
    <vt:vector size="6" baseType="variant">
      <vt:variant>
        <vt:lpstr>使用されているフォント</vt:lpstr>
      </vt:variant>
      <vt:variant>
        <vt:i4>6</vt:i4>
      </vt:variant>
      <vt:variant>
        <vt:lpstr>テーマ</vt:lpstr>
      </vt:variant>
      <vt:variant>
        <vt:i4>3</vt:i4>
      </vt:variant>
      <vt:variant>
        <vt:lpstr>スライド タイトル</vt:lpstr>
      </vt:variant>
      <vt:variant>
        <vt:i4>34</vt:i4>
      </vt:variant>
    </vt:vector>
  </HeadingPairs>
  <TitlesOfParts>
    <vt:vector size="43" baseType="lpstr">
      <vt:lpstr>Meiryo UI</vt:lpstr>
      <vt:lpstr>ＭＳ Ｐゴシック</vt:lpstr>
      <vt:lpstr>メイリオ</vt:lpstr>
      <vt:lpstr>Arial</vt:lpstr>
      <vt:lpstr>Calibri</vt:lpstr>
      <vt:lpstr>Wingdings</vt:lpstr>
      <vt:lpstr>wf_template_16_9_evolec</vt:lpstr>
      <vt:lpstr>wf_template_3_evo</vt:lpstr>
      <vt:lpstr>wf_template_2</vt:lpstr>
      <vt:lpstr>WebFOCUS 日付演算処理</vt:lpstr>
      <vt:lpstr>もくじ</vt:lpstr>
      <vt:lpstr>はじめに</vt:lpstr>
      <vt:lpstr>本資料の目的</vt:lpstr>
      <vt:lpstr>WebFOCUS システム変数</vt:lpstr>
      <vt:lpstr>日付変数の種類</vt:lpstr>
      <vt:lpstr>日付変数の利用方法 ①</vt:lpstr>
      <vt:lpstr>日付変数の利用方法 ②</vt:lpstr>
      <vt:lpstr>日付変数の利用方法 ③</vt:lpstr>
      <vt:lpstr>日付変数の注意点</vt:lpstr>
      <vt:lpstr>WebFOCUS 関数</vt:lpstr>
      <vt:lpstr>日付関数の種類</vt:lpstr>
      <vt:lpstr>DATECVT関数</vt:lpstr>
      <vt:lpstr>DATEADD関数</vt:lpstr>
      <vt:lpstr>DATEADD関数</vt:lpstr>
      <vt:lpstr>DATEDIF関数</vt:lpstr>
      <vt:lpstr>DATEDIF関数</vt:lpstr>
      <vt:lpstr>DATEMOV関数</vt:lpstr>
      <vt:lpstr>DATEMOV関数</vt:lpstr>
      <vt:lpstr>DATEMOV関数</vt:lpstr>
      <vt:lpstr>DPART関数</vt:lpstr>
      <vt:lpstr>DPART関数</vt:lpstr>
      <vt:lpstr>AYMD関数</vt:lpstr>
      <vt:lpstr>AYMD関数</vt:lpstr>
      <vt:lpstr>AYM関数</vt:lpstr>
      <vt:lpstr>AYM関数</vt:lpstr>
      <vt:lpstr>YMD関数</vt:lpstr>
      <vt:lpstr>YM関数</vt:lpstr>
      <vt:lpstr>休日、営業日について</vt:lpstr>
      <vt:lpstr>祝祭日・休業日の設定</vt:lpstr>
      <vt:lpstr>休日ファイル作成時の注意点</vt:lpstr>
      <vt:lpstr>休日ファイル設定後の注意点</vt:lpstr>
      <vt:lpstr>営業日の設定</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WebFOCUS 概要紹介</dc:title>
  <dc:creator>*</dc:creator>
  <cp:lastModifiedBy>坂内 友宏</cp:lastModifiedBy>
  <cp:revision>306</cp:revision>
  <cp:lastPrinted>2016-09-30T06:34:19Z</cp:lastPrinted>
  <dcterms:created xsi:type="dcterms:W3CDTF">2016-06-24T00:39:56Z</dcterms:created>
  <dcterms:modified xsi:type="dcterms:W3CDTF">2021-09-14T04:33:14Z</dcterms:modified>
</cp:coreProperties>
</file>